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6" r:id="rId6"/>
    <p:sldId id="263" r:id="rId7"/>
    <p:sldId id="258" r:id="rId8"/>
    <p:sldId id="262" r:id="rId9"/>
    <p:sldId id="259" r:id="rId10"/>
    <p:sldId id="267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5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8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2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4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0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3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5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8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0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180D-7C19-4681-AE77-8A27D51810F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AB25-BEF3-4EFB-9D07-58A47A030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8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8" y="183189"/>
            <a:ext cx="9773328" cy="647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791" l="4094" r="961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97" b="10023"/>
          <a:stretch/>
        </p:blipFill>
        <p:spPr>
          <a:xfrm>
            <a:off x="10768584" y="0"/>
            <a:ext cx="1423416" cy="14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171" y="72348"/>
            <a:ext cx="9052775" cy="9285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Стоимость спилс-карт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291" t="22788" r="21363" b="8407"/>
          <a:stretch/>
        </p:blipFill>
        <p:spPr>
          <a:xfrm>
            <a:off x="4597758" y="1414395"/>
            <a:ext cx="7148670" cy="4907807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7953" y="809666"/>
            <a:ext cx="4662987" cy="5925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Минимальное количество карт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для школы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Bookman Old Style" panose="02050604050505020204" pitchFamily="18" charset="0"/>
              </a:rPr>
              <a:t>Спилс-карта АО – 1 шт.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Bookman Old Style" panose="02050604050505020204" pitchFamily="18" charset="0"/>
              </a:rPr>
              <a:t>Спилс-карта РФ -1 шт.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Bookman Old Style" panose="02050604050505020204" pitchFamily="18" charset="0"/>
              </a:rPr>
              <a:t>Комплект (АО и РФ с магнитной доской) – 7 шт.: 1 шт. – для начальной школы, 6 шт. – для кабинета географии (для работы в группах по 4 человека)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Bookman Old Style" panose="02050604050505020204" pitchFamily="18" charset="0"/>
              </a:rPr>
              <a:t>Итого: 41400 рублей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При возникновении финансовой возможности – </a:t>
            </a:r>
            <a:r>
              <a:rPr lang="ru-RU" sz="1800" b="1" dirty="0" smtClean="0">
                <a:latin typeface="Bookman Old Style" panose="02050604050505020204" pitchFamily="18" charset="0"/>
              </a:rPr>
              <a:t>количество комплектов целесообразно увеличить до 17 шт.: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(2 шт. - для нач. школы,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15 шт. – для кабинета географии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(на каждую парту)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Bookman Old Style" panose="02050604050505020204" pitchFamily="18" charset="0"/>
              </a:rPr>
              <a:t>Итого: 93400 рублей</a:t>
            </a:r>
            <a:endParaRPr lang="ru-RU" sz="1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32" y="1661375"/>
            <a:ext cx="10515600" cy="34515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4000" b="1" dirty="0" smtClean="0">
                <a:latin typeface="Bookman Old Style" panose="02050604050505020204" pitchFamily="18" charset="0"/>
              </a:rPr>
              <a:t>-карта –</a:t>
            </a:r>
            <a:br>
              <a:rPr lang="ru-RU" sz="4000" b="1" dirty="0" smtClean="0">
                <a:latin typeface="Bookman Old Style" panose="02050604050505020204" pitchFamily="18" charset="0"/>
              </a:rPr>
            </a:br>
            <a:r>
              <a:rPr lang="ru-RU" sz="4000" dirty="0" smtClean="0">
                <a:latin typeface="Bookman Old Style" panose="02050604050505020204" pitchFamily="18" charset="0"/>
              </a:rPr>
              <a:t>это отличная практика</a:t>
            </a:r>
            <a:br>
              <a:rPr lang="ru-RU" sz="4000" dirty="0" smtClean="0">
                <a:latin typeface="Bookman Old Style" panose="02050604050505020204" pitchFamily="18" charset="0"/>
              </a:rPr>
            </a:br>
            <a:r>
              <a:rPr lang="ru-RU" sz="4000" dirty="0" smtClean="0">
                <a:latin typeface="Bookman Old Style" panose="02050604050505020204" pitchFamily="18" charset="0"/>
              </a:rPr>
              <a:t>для юных географов!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38" y="1575022"/>
            <a:ext cx="11483662" cy="44007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Инициатива</a:t>
            </a:r>
            <a:r>
              <a:rPr lang="ru-RU" sz="2400" dirty="0" smtClean="0">
                <a:latin typeface="Bookman Old Style" panose="02050604050505020204" pitchFamily="18" charset="0"/>
              </a:rPr>
              <a:t> ученицы 8а класса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err="1" smtClean="0">
                <a:latin typeface="Bookman Old Style" panose="02050604050505020204" pitchFamily="18" charset="0"/>
              </a:rPr>
              <a:t>Балакшиной</a:t>
            </a:r>
            <a:r>
              <a:rPr lang="ru-RU" sz="2400" dirty="0" smtClean="0">
                <a:latin typeface="Bookman Old Style" panose="02050604050505020204" pitchFamily="18" charset="0"/>
              </a:rPr>
              <a:t> Александры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под руководством учителя географии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Распутиной Натальи Васильевны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/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Муниципального бюджетного общеобразовательного учреждения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муниципального образования «Город Архангельск»</a:t>
            </a:r>
            <a:br>
              <a:rPr lang="ru-RU" sz="2400" dirty="0" smtClean="0">
                <a:latin typeface="Bookman Old Style" panose="02050604050505020204" pitchFamily="18" charset="0"/>
              </a:rPr>
            </a:br>
            <a:r>
              <a:rPr lang="ru-RU" sz="2400" dirty="0" smtClean="0">
                <a:latin typeface="Bookman Old Style" panose="02050604050505020204" pitchFamily="18" charset="0"/>
              </a:rPr>
              <a:t>«Средней школы № 2 им. В.Ф. Филиппова»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9789" y="160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Спилс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-карты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это интересно и полезно!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154" y="8883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Bookman Old Style" panose="02050604050505020204" pitchFamily="18" charset="0"/>
              </a:rPr>
              <a:t>Знают ли россияне свою страну?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687133"/>
            <a:ext cx="11204620" cy="4940591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ru-RU" sz="2400" b="1" dirty="0" smtClean="0">
                <a:latin typeface="Bookman Old Style" panose="02050604050505020204" pitchFamily="18" charset="0"/>
              </a:rPr>
              <a:t>Цель инициативы</a:t>
            </a:r>
            <a:r>
              <a:rPr lang="ru-RU" sz="2400" dirty="0" smtClean="0">
                <a:latin typeface="Bookman Old Style" panose="02050604050505020204" pitchFamily="18" charset="0"/>
              </a:rPr>
              <a:t>: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повышение уровня знаний в области административно-территориального устройства, географии Российской Федерации и Архангельской области;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воспитание патриотизма, как фундаментальной основы гражданского общества, культурного и образовательного единства многонациональной России; </a:t>
            </a:r>
          </a:p>
          <a:p>
            <a:pPr algn="just" fontAlgn="base">
              <a:lnSpc>
                <a:spcPct val="10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единение народов России независимо от национальности, вероисповедания, политических взглядов, образовательного уровня и социального статуса.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347730"/>
            <a:ext cx="11449318" cy="58292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3600" b="1" dirty="0" smtClean="0">
                <a:latin typeface="Bookman Old Style" panose="02050604050505020204" pitchFamily="18" charset="0"/>
              </a:rPr>
              <a:t>-карта Российской Федерации </a:t>
            </a:r>
            <a:r>
              <a:rPr lang="ru-RU" sz="2400" dirty="0" smtClean="0">
                <a:latin typeface="Bookman Old Style" panose="02050604050505020204" pitchFamily="18" charset="0"/>
              </a:rPr>
              <a:t>–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 smtClean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инновационная разработка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Тюрикова</a:t>
            </a:r>
            <a:r>
              <a:rPr lang="ru-RU" sz="2000" dirty="0" smtClean="0">
                <a:latin typeface="Bookman Old Style" panose="02050604050505020204" pitchFamily="18" charset="0"/>
              </a:rPr>
              <a:t> Евгения Владимировича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для изучения административно-территориального устройства страны.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Представляет собой набор магнитных элементов в форме регионов России,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собираемых на специальном игровом поле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в карту Российской Федерации.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Детали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2000" dirty="0" smtClean="0">
                <a:latin typeface="Bookman Old Style" panose="02050604050505020204" pitchFamily="18" charset="0"/>
              </a:rPr>
              <a:t>-карт выполнены из прочных древесных материалов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и обладают магнитными свойствами. 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Название </a:t>
            </a:r>
            <a:r>
              <a:rPr lang="ru-RU" sz="2000" b="1" dirty="0" smtClean="0">
                <a:latin typeface="Bookman Old Style" panose="02050604050505020204" pitchFamily="18" charset="0"/>
              </a:rPr>
              <a:t>«спилс» </a:t>
            </a:r>
            <a:r>
              <a:rPr lang="ru-RU" sz="2000" dirty="0" smtClean="0">
                <a:latin typeface="Bookman Old Style" panose="02050604050505020204" pitchFamily="18" charset="0"/>
              </a:rPr>
              <a:t>- производное от фамилии Джона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Спилсбери</a:t>
            </a:r>
            <a:r>
              <a:rPr lang="ru-RU" sz="2000" dirty="0" smtClean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изобретателя </a:t>
            </a:r>
            <a:r>
              <a:rPr lang="ru-RU" sz="2000" dirty="0" err="1" smtClean="0">
                <a:latin typeface="Bookman Old Style" panose="02050604050505020204" pitchFamily="18" charset="0"/>
              </a:rPr>
              <a:t>пазлов</a:t>
            </a:r>
            <a:r>
              <a:rPr lang="ru-RU" sz="2000" dirty="0" smtClean="0">
                <a:latin typeface="Bookman Old Style" panose="02050604050505020204" pitchFamily="18" charset="0"/>
              </a:rPr>
              <a:t> - прообраза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2000" dirty="0" smtClean="0">
                <a:latin typeface="Bookman Old Style" panose="02050604050505020204" pitchFamily="18" charset="0"/>
              </a:rPr>
              <a:t>-карт.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257578"/>
            <a:ext cx="11449318" cy="60788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smtClean="0">
                <a:latin typeface="Bookman Old Style" panose="02050604050505020204" pitchFamily="18" charset="0"/>
              </a:rPr>
              <a:t>Охват учащихся школы</a:t>
            </a:r>
            <a:endParaRPr lang="ru-RU" sz="2400" dirty="0" smtClean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400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u="sng" dirty="0" smtClean="0">
                <a:latin typeface="Bookman Old Style" panose="02050604050505020204" pitchFamily="18" charset="0"/>
              </a:rPr>
              <a:t>Учителя начальной школы </a:t>
            </a:r>
            <a:r>
              <a:rPr lang="ru-RU" sz="2000" dirty="0" smtClean="0">
                <a:latin typeface="Bookman Old Style" panose="02050604050505020204" pitchFamily="18" charset="0"/>
              </a:rPr>
              <a:t>смогут использовать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2000" dirty="0" smtClean="0">
                <a:latin typeface="Bookman Old Style" panose="02050604050505020204" pitchFamily="18" charset="0"/>
              </a:rPr>
              <a:t>-карты во внеурочное время</a:t>
            </a:r>
          </a:p>
          <a:p>
            <a:pPr algn="ctr">
              <a:lnSpc>
                <a:spcPct val="100000"/>
              </a:lnSpc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000" u="sng" dirty="0" smtClean="0">
                <a:latin typeface="Bookman Old Style" panose="02050604050505020204" pitchFamily="18" charset="0"/>
              </a:rPr>
              <a:t>Ученики 5 – 10 классов  </a:t>
            </a:r>
            <a:r>
              <a:rPr lang="ru-RU" sz="2000" dirty="0" smtClean="0">
                <a:latin typeface="Bookman Old Style" panose="02050604050505020204" pitchFamily="18" charset="0"/>
              </a:rPr>
              <a:t>смогут составлять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2000" dirty="0" smtClean="0">
                <a:latin typeface="Bookman Old Style" panose="02050604050505020204" pitchFamily="18" charset="0"/>
              </a:rPr>
              <a:t>-карты и проверять свои знания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по административно-территориальному устройству России и Архангельской области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на уроках географии, во внеурочное время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Bookman Old Style" panose="02050604050505020204" pitchFamily="18" charset="0"/>
              </a:rPr>
              <a:t>и</a:t>
            </a:r>
            <a:r>
              <a:rPr lang="ru-RU" sz="2000" dirty="0" smtClean="0">
                <a:latin typeface="Bookman Old Style" panose="02050604050505020204" pitchFamily="18" charset="0"/>
              </a:rPr>
              <a:t> во время занятий дополнительного образования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Во время </a:t>
            </a:r>
            <a:r>
              <a:rPr lang="ru-RU" sz="2000" u="sng" dirty="0" smtClean="0">
                <a:latin typeface="Bookman Old Style" panose="02050604050505020204" pitchFamily="18" charset="0"/>
              </a:rPr>
              <a:t>семейных мероприятий </a:t>
            </a:r>
            <a:r>
              <a:rPr lang="ru-RU" sz="2000" dirty="0" smtClean="0">
                <a:latin typeface="Bookman Old Style" panose="02050604050505020204" pitchFamily="18" charset="0"/>
              </a:rPr>
              <a:t>в школе </a:t>
            </a:r>
            <a:r>
              <a:rPr lang="ru-RU" sz="2000" dirty="0" smtClean="0">
                <a:latin typeface="Bookman Old Style" panose="02050604050505020204" pitchFamily="18" charset="0"/>
              </a:rPr>
              <a:t>можно проводить </a:t>
            </a:r>
            <a:r>
              <a:rPr lang="ru-RU" sz="2000" dirty="0" smtClean="0">
                <a:latin typeface="Bookman Old Style" panose="02050604050505020204" pitchFamily="18" charset="0"/>
              </a:rPr>
              <a:t>турниры знатоков России и Архангельской области среди родителей</a:t>
            </a:r>
          </a:p>
          <a:p>
            <a:pPr algn="ctr">
              <a:lnSpc>
                <a:spcPct val="100000"/>
              </a:lnSpc>
            </a:pPr>
            <a:endParaRPr lang="ru-RU" sz="2000" dirty="0"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u="sng" dirty="0" smtClean="0">
                <a:latin typeface="Bookman Old Style" panose="02050604050505020204" pitchFamily="18" charset="0"/>
              </a:rPr>
              <a:t>Для учеников кадетских классов </a:t>
            </a:r>
            <a:r>
              <a:rPr lang="ru-RU" sz="2000" dirty="0" smtClean="0">
                <a:latin typeface="Bookman Old Style" panose="02050604050505020204" pitchFamily="18" charset="0"/>
              </a:rPr>
              <a:t>– тренировка в сборке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2000" dirty="0" smtClean="0">
                <a:latin typeface="Bookman Old Style" panose="02050604050505020204" pitchFamily="18" charset="0"/>
              </a:rPr>
              <a:t>-карт является неотъемлемой составляющей в решении задач патриотической направленности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  <p:pic>
        <p:nvPicPr>
          <p:cNvPr id="2050" name="Picture 226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1" y="138198"/>
            <a:ext cx="6617928" cy="18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3640" y="2502203"/>
            <a:ext cx="1134628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latin typeface="Bookman Old Style" panose="02050604050505020204" pitchFamily="18" charset="0"/>
              </a:rPr>
              <a:t>С момента создания </a:t>
            </a:r>
            <a:r>
              <a:rPr lang="ru-RU" alt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-карт в 2014 году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Bookman Old Style" panose="02050604050505020204" pitchFamily="18" charset="0"/>
              </a:rPr>
              <a:t>проводятся соревнования по </a:t>
            </a:r>
            <a:r>
              <a:rPr lang="ru-RU" altLang="ru-RU" sz="2000" dirty="0">
                <a:latin typeface="Bookman Old Style" panose="02050604050505020204" pitchFamily="18" charset="0"/>
              </a:rPr>
              <a:t>их скоростной 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сборке.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 smtClean="0"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Bookman Old Style" panose="02050604050505020204" pitchFamily="18" charset="0"/>
              </a:rPr>
              <a:t>Собрать </a:t>
            </a:r>
            <a:r>
              <a:rPr lang="ru-RU" alt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-карту </a:t>
            </a:r>
            <a:r>
              <a:rPr lang="ru-RU" altLang="ru-RU" sz="2000" dirty="0">
                <a:latin typeface="Bookman Old Style" panose="02050604050505020204" pitchFamily="18" charset="0"/>
              </a:rPr>
              <a:t>России 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– задача </a:t>
            </a:r>
            <a:r>
              <a:rPr lang="ru-RU" altLang="ru-RU" sz="2000" dirty="0">
                <a:latin typeface="Bookman Old Style" panose="02050604050505020204" pitchFamily="18" charset="0"/>
              </a:rPr>
              <a:t>не из 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лёгких!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Bookman Old Style" panose="02050604050505020204" pitchFamily="18" charset="0"/>
              </a:rPr>
              <a:t>Собрать </a:t>
            </a:r>
            <a:r>
              <a:rPr lang="ru-RU" altLang="ru-RU" sz="2000" dirty="0">
                <a:latin typeface="Bookman Old Style" panose="02050604050505020204" pitchFamily="18" charset="0"/>
              </a:rPr>
              <a:t>ее быстро - для настоящих знатоков географии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 smtClean="0"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 smtClean="0">
              <a:latin typeface="Bookman Old Style" panose="02050604050505020204" pitchFamily="18" charset="0"/>
            </a:endParaRPr>
          </a:p>
          <a:p>
            <a:pPr lvl="0" indent="0" algn="ctr"/>
            <a:r>
              <a:rPr lang="ru-RU" altLang="ru-RU" sz="2000" dirty="0" smtClean="0">
                <a:latin typeface="Bookman Old Style" panose="02050604050505020204" pitchFamily="18" charset="0"/>
              </a:rPr>
              <a:t>Во время сборки </a:t>
            </a:r>
            <a:r>
              <a:rPr lang="ru-RU" alt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-карты у человека работает</a:t>
            </a:r>
          </a:p>
          <a:p>
            <a:pPr lvl="0" indent="0" algn="ctr"/>
            <a:r>
              <a:rPr lang="ru-RU" altLang="ru-RU" sz="2000" b="1" dirty="0" smtClean="0">
                <a:latin typeface="Bookman Old Style" panose="02050604050505020204" pitchFamily="18" charset="0"/>
              </a:rPr>
              <a:t>зрительная и тактильная память</a:t>
            </a:r>
            <a:r>
              <a:rPr lang="ru-RU" altLang="ru-RU" sz="2000" dirty="0" smtClean="0">
                <a:latin typeface="Bookman Old Style" panose="02050604050505020204" pitchFamily="18" charset="0"/>
              </a:rPr>
              <a:t>.</a:t>
            </a:r>
          </a:p>
          <a:p>
            <a:pPr lvl="0" indent="0" algn="ctr"/>
            <a:r>
              <a:rPr lang="ru-RU" altLang="ru-RU" sz="2000" dirty="0" smtClean="0">
                <a:latin typeface="Bookman Old Style" panose="02050604050505020204" pitchFamily="18" charset="0"/>
              </a:rPr>
              <a:t>Потренировавшись несколько раз в сборке,</a:t>
            </a:r>
          </a:p>
          <a:p>
            <a:pPr lvl="0" indent="0" algn="ctr"/>
            <a:r>
              <a:rPr lang="ru-RU" altLang="ru-RU" sz="2000" dirty="0" smtClean="0">
                <a:latin typeface="Bookman Old Style" panose="02050604050505020204" pitchFamily="18" charset="0"/>
              </a:rPr>
              <a:t>человек в увлекательной форме запоминает расположение регионов и их масштаб.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06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2" y="294447"/>
            <a:ext cx="1043665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Федеральная программа </a:t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«</a:t>
            </a:r>
            <a:r>
              <a:rPr lang="ru-RU" sz="3600" b="1" dirty="0" smtClean="0">
                <a:latin typeface="Bookman Old Style" panose="02050604050505020204" pitchFamily="18" charset="0"/>
              </a:rPr>
              <a:t>Знаю Россию»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1" y="1825624"/>
            <a:ext cx="11410681" cy="4845631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>
                <a:latin typeface="Bookman Old Style" panose="02050604050505020204" pitchFamily="18" charset="0"/>
              </a:rPr>
              <a:t>В рамках </a:t>
            </a:r>
            <a:r>
              <a:rPr lang="ru-RU" sz="2000" dirty="0" smtClean="0">
                <a:latin typeface="Bookman Old Style" panose="02050604050505020204" pitchFamily="18" charset="0"/>
              </a:rPr>
              <a:t>программы проводятся </a:t>
            </a:r>
            <a:r>
              <a:rPr lang="ru-RU" sz="2000" dirty="0">
                <a:latin typeface="Bookman Old Style" panose="02050604050505020204" pitchFamily="18" charset="0"/>
              </a:rPr>
              <a:t>соревнования по скоростной сборке </a:t>
            </a:r>
            <a:r>
              <a:rPr lang="ru-RU" sz="2000" dirty="0" err="1">
                <a:latin typeface="Bookman Old Style" panose="02050604050505020204" pitchFamily="18" charset="0"/>
              </a:rPr>
              <a:t>спилс</a:t>
            </a:r>
            <a:r>
              <a:rPr lang="ru-RU" sz="2000" dirty="0">
                <a:latin typeface="Bookman Old Style" panose="02050604050505020204" pitchFamily="18" charset="0"/>
              </a:rPr>
              <a:t>-карт Российской Федерации и ее </a:t>
            </a:r>
            <a:r>
              <a:rPr lang="ru-RU" sz="2000" dirty="0" smtClean="0">
                <a:latin typeface="Bookman Old Style" panose="02050604050505020204" pitchFamily="18" charset="0"/>
              </a:rPr>
              <a:t>субъектов.</a:t>
            </a:r>
          </a:p>
          <a:p>
            <a:pPr algn="just" fontAlgn="base"/>
            <a:r>
              <a:rPr lang="ru-RU" sz="2000" dirty="0" smtClean="0">
                <a:latin typeface="Bookman Old Style" panose="02050604050505020204" pitchFamily="18" charset="0"/>
              </a:rPr>
              <a:t>Задача </a:t>
            </a:r>
            <a:r>
              <a:rPr lang="ru-RU" sz="2000" dirty="0">
                <a:latin typeface="Bookman Old Style" panose="02050604050505020204" pitchFamily="18" charset="0"/>
              </a:rPr>
              <a:t>участников – собрать </a:t>
            </a:r>
            <a:r>
              <a:rPr lang="ru-RU" sz="2000" dirty="0" err="1">
                <a:latin typeface="Bookman Old Style" panose="02050604050505020204" pitchFamily="18" charset="0"/>
              </a:rPr>
              <a:t>спилс</a:t>
            </a:r>
            <a:r>
              <a:rPr lang="ru-RU" sz="2000" dirty="0">
                <a:latin typeface="Bookman Old Style" panose="02050604050505020204" pitchFamily="18" charset="0"/>
              </a:rPr>
              <a:t>-карты за максимально короткое </a:t>
            </a:r>
            <a:r>
              <a:rPr lang="ru-RU" sz="2000" dirty="0" smtClean="0">
                <a:latin typeface="Bookman Old Style" panose="02050604050505020204" pitchFamily="18" charset="0"/>
              </a:rPr>
              <a:t>время.</a:t>
            </a:r>
          </a:p>
          <a:p>
            <a:pPr algn="just" fontAlgn="base"/>
            <a:r>
              <a:rPr lang="ru-RU" sz="2000" dirty="0" smtClean="0">
                <a:latin typeface="Bookman Old Style" panose="02050604050505020204" pitchFamily="18" charset="0"/>
              </a:rPr>
              <a:t>Собрав </a:t>
            </a:r>
            <a:r>
              <a:rPr lang="ru-RU" sz="20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2000" dirty="0" smtClean="0">
                <a:latin typeface="Bookman Old Style" panose="02050604050505020204" pitchFamily="18" charset="0"/>
              </a:rPr>
              <a:t>-карту России за 10 минут, участник получает  нагрудный знак "Знаю Россию" за отличное знание федеративного устройства РФ.</a:t>
            </a:r>
          </a:p>
          <a:p>
            <a:pPr algn="just" fontAlgn="base"/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Наличие карт в школе позволяет</a:t>
            </a:r>
          </a:p>
          <a:p>
            <a:pPr marL="0" indent="0" algn="ctr" fontAlgn="base"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п</a:t>
            </a:r>
            <a:r>
              <a:rPr lang="ru-RU" sz="2000" b="1" dirty="0" smtClean="0">
                <a:latin typeface="Bookman Old Style" panose="02050604050505020204" pitchFamily="18" charset="0"/>
              </a:rPr>
              <a:t>роводить школьные, окружные и городские соревнования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между школами по программе «Знаю Россию», «Знаю Архангельскую область».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just" fontAlgn="base"/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 algn="ctr" fontAlgn="base"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Официальный </a:t>
            </a:r>
            <a:r>
              <a:rPr lang="ru-RU" sz="1800" dirty="0">
                <a:latin typeface="Bookman Old Style" panose="02050604050505020204" pitchFamily="18" charset="0"/>
              </a:rPr>
              <a:t>рекорд скоростной сборки </a:t>
            </a:r>
            <a:r>
              <a:rPr lang="ru-RU" sz="1800" dirty="0" err="1">
                <a:latin typeface="Bookman Old Style" panose="02050604050505020204" pitchFamily="18" charset="0"/>
              </a:rPr>
              <a:t>спилс</a:t>
            </a:r>
            <a:r>
              <a:rPr lang="ru-RU" sz="1800" dirty="0">
                <a:latin typeface="Bookman Old Style" panose="02050604050505020204" pitchFamily="18" charset="0"/>
              </a:rPr>
              <a:t>-карты РФ </a:t>
            </a:r>
            <a:r>
              <a:rPr lang="ru-RU" sz="1800" dirty="0" smtClean="0">
                <a:latin typeface="Bookman Old Style" panose="02050604050505020204" pitchFamily="18" charset="0"/>
              </a:rPr>
              <a:t>– 3 мин </a:t>
            </a:r>
            <a:r>
              <a:rPr lang="ru-RU" sz="1800" dirty="0">
                <a:latin typeface="Bookman Old Style" panose="02050604050505020204" pitchFamily="18" charset="0"/>
              </a:rPr>
              <a:t>58 </a:t>
            </a:r>
            <a:r>
              <a:rPr lang="ru-RU" sz="1800" dirty="0" smtClean="0">
                <a:latin typeface="Bookman Old Style" panose="02050604050505020204" pitchFamily="18" charset="0"/>
              </a:rPr>
              <a:t>с</a:t>
            </a:r>
          </a:p>
          <a:p>
            <a:pPr marL="0" indent="0" algn="ctr" fontAlgn="base">
              <a:buNone/>
            </a:pPr>
            <a:r>
              <a:rPr lang="ru-RU" sz="1800" dirty="0" smtClean="0">
                <a:latin typeface="Bookman Old Style" panose="02050604050505020204" pitchFamily="18" charset="0"/>
              </a:rPr>
              <a:t>принадлежит Даниле </a:t>
            </a:r>
            <a:r>
              <a:rPr lang="ru-RU" sz="1800" dirty="0" err="1" smtClean="0">
                <a:latin typeface="Bookman Old Style" panose="02050604050505020204" pitchFamily="18" charset="0"/>
              </a:rPr>
              <a:t>Подколозину</a:t>
            </a:r>
            <a:r>
              <a:rPr lang="ru-RU" sz="1800" dirty="0" smtClean="0">
                <a:latin typeface="Bookman Old Style" panose="02050604050505020204" pitchFamily="18" charset="0"/>
              </a:rPr>
              <a:t> - ученику </a:t>
            </a:r>
            <a:r>
              <a:rPr lang="ru-RU" sz="1800" dirty="0" err="1">
                <a:latin typeface="Bookman Old Style" panose="02050604050505020204" pitchFamily="18" charset="0"/>
              </a:rPr>
              <a:t>Мокеевской</a:t>
            </a:r>
            <a:r>
              <a:rPr lang="ru-RU" sz="1800" dirty="0">
                <a:latin typeface="Bookman Old Style" panose="02050604050505020204" pitchFamily="18" charset="0"/>
              </a:rPr>
              <a:t> школы Ярославской </a:t>
            </a:r>
            <a:r>
              <a:rPr lang="ru-RU" sz="1800" dirty="0" smtClean="0">
                <a:latin typeface="Bookman Old Style" panose="02050604050505020204" pitchFamily="18" charset="0"/>
              </a:rPr>
              <a:t>области</a:t>
            </a:r>
            <a:endParaRPr lang="ru-RU" sz="1800" dirty="0">
              <a:latin typeface="Bookman Old Style" panose="02050604050505020204" pitchFamily="18" charset="0"/>
            </a:endParaRPr>
          </a:p>
          <a:p>
            <a:pPr algn="ctr"/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169" y="3278260"/>
            <a:ext cx="1236399" cy="8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5350" y="45779"/>
            <a:ext cx="2408375" cy="181246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Bookman Old Style" panose="02050604050505020204" pitchFamily="18" charset="0"/>
              </a:rPr>
              <a:t>Кадеты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6а класса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на сборке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err="1" smtClean="0">
                <a:latin typeface="Bookman Old Style" panose="02050604050505020204" pitchFamily="18" charset="0"/>
              </a:rPr>
              <a:t>спилс</a:t>
            </a:r>
            <a:r>
              <a:rPr lang="ru-RU" sz="1800" dirty="0" smtClean="0">
                <a:latin typeface="Bookman Old Style" panose="02050604050505020204" pitchFamily="18" charset="0"/>
              </a:rPr>
              <a:t>-карт</a:t>
            </a:r>
            <a:br>
              <a:rPr lang="ru-RU" sz="1800" dirty="0" smtClean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в центре «Патриот»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55" y="0"/>
            <a:ext cx="3100589" cy="41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9" y="2366258"/>
            <a:ext cx="3368807" cy="449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" y="-1"/>
            <a:ext cx="3245476" cy="432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77" y="2302098"/>
            <a:ext cx="3428523" cy="457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94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739" y="191863"/>
            <a:ext cx="937581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man Old Style" panose="02050604050505020204" pitchFamily="18" charset="0"/>
              </a:rPr>
              <a:t>Где заказать и как доставить?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Автономная некоммерческая организация</a:t>
            </a:r>
          </a:p>
          <a:p>
            <a:pPr marL="0" indent="0" algn="ctr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"Центр инфраструктурного обеспечения общественно значимых проектов»</a:t>
            </a:r>
          </a:p>
          <a:p>
            <a:pPr marL="0" indent="0" algn="ctr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является </a:t>
            </a:r>
            <a:r>
              <a:rPr lang="ru-RU" sz="2000" u="sng" dirty="0" smtClean="0">
                <a:latin typeface="Bookman Old Style" panose="02050604050505020204" pitchFamily="18" charset="0"/>
              </a:rPr>
              <a:t>единственным производителем </a:t>
            </a:r>
            <a:r>
              <a:rPr lang="ru-RU" sz="2000" dirty="0" smtClean="0">
                <a:latin typeface="Bookman Old Style" panose="02050604050505020204" pitchFamily="18" charset="0"/>
              </a:rPr>
              <a:t>и поставщиком спилс-карт,</a:t>
            </a:r>
          </a:p>
          <a:p>
            <a:pPr marL="0" indent="0" algn="ctr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а также генеральным партнером Федеральной программы "Знаю Россию".</a:t>
            </a:r>
          </a:p>
          <a:p>
            <a:pPr marL="0" indent="0" algn="ctr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Через заключение договора о партнерстве </a:t>
            </a:r>
            <a:r>
              <a:rPr lang="ru-RU" sz="2000" dirty="0" smtClean="0">
                <a:latin typeface="Bookman Old Style" panose="02050604050505020204" pitchFamily="18" charset="0"/>
              </a:rPr>
              <a:t>между </a:t>
            </a:r>
            <a:r>
              <a:rPr lang="ru-RU" sz="2000" dirty="0" smtClean="0">
                <a:latin typeface="Bookman Old Style" panose="02050604050505020204" pitchFamily="18" charset="0"/>
              </a:rPr>
              <a:t>ФП «Знаю Россию» </a:t>
            </a:r>
            <a:r>
              <a:rPr lang="ru-RU" sz="2000" dirty="0">
                <a:latin typeface="Bookman Old Style" panose="02050604050505020204" pitchFamily="18" charset="0"/>
              </a:rPr>
              <a:t>и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школой</a:t>
            </a:r>
          </a:p>
          <a:p>
            <a:pPr marL="0" indent="0" algn="ctr"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осуществляется заказ спилс-карт.</a:t>
            </a:r>
          </a:p>
          <a:p>
            <a:pPr marL="0" indent="0" algn="ctr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000" u="sng" dirty="0" smtClean="0">
                <a:latin typeface="Bookman Old Style" panose="02050604050505020204" pitchFamily="18" charset="0"/>
              </a:rPr>
              <a:t>Изготовление карт </a:t>
            </a:r>
            <a:r>
              <a:rPr lang="ru-RU" sz="2000" dirty="0" smtClean="0">
                <a:latin typeface="Bookman Old Style" panose="02050604050505020204" pitchFamily="18" charset="0"/>
              </a:rPr>
              <a:t> – 5-7 рабочих дней</a:t>
            </a:r>
          </a:p>
          <a:p>
            <a:pPr marL="0" indent="0" algn="ctr">
              <a:buNone/>
            </a:pPr>
            <a:r>
              <a:rPr lang="ru-RU" sz="2000" u="sng" dirty="0" smtClean="0">
                <a:latin typeface="Bookman Old Style" panose="02050604050505020204" pitchFamily="18" charset="0"/>
              </a:rPr>
              <a:t>Доставка почтой до школы</a:t>
            </a:r>
            <a:r>
              <a:rPr lang="ru-RU" sz="2000" dirty="0" smtClean="0">
                <a:latin typeface="Bookman Old Style" panose="02050604050505020204" pitchFamily="18" charset="0"/>
              </a:rPr>
              <a:t> – до 2 недель</a:t>
            </a:r>
          </a:p>
          <a:p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509" y="0"/>
            <a:ext cx="142049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515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Инициатива ученицы 8а класса Балакшиной Александры под руководством учителя географии Распутиной Натальи Васильевны  Муниципального бюджетного общеобразовательного учреждения муниципального образования «Город Архангельск» «Средней школы № 2 им. В.Ф. Филиппова»</vt:lpstr>
      <vt:lpstr>Знают ли россияне свою страну?</vt:lpstr>
      <vt:lpstr>Презентация PowerPoint</vt:lpstr>
      <vt:lpstr>Презентация PowerPoint</vt:lpstr>
      <vt:lpstr>Презентация PowerPoint</vt:lpstr>
      <vt:lpstr>Федеральная программа  «Знаю Россию»</vt:lpstr>
      <vt:lpstr>Кадеты 6а класса на сборке спилс-карт в центре «Патриот»</vt:lpstr>
      <vt:lpstr>Где заказать и как доставить?</vt:lpstr>
      <vt:lpstr>Стоимость спилс-карт</vt:lpstr>
      <vt:lpstr>Спилс-карта – это отличная практика для юных географов!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</dc:creator>
  <cp:lastModifiedBy>Director</cp:lastModifiedBy>
  <cp:revision>17</cp:revision>
  <dcterms:created xsi:type="dcterms:W3CDTF">2020-06-06T06:04:08Z</dcterms:created>
  <dcterms:modified xsi:type="dcterms:W3CDTF">2020-06-06T18:43:11Z</dcterms:modified>
</cp:coreProperties>
</file>