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  <p:sldId id="269" r:id="rId10"/>
    <p:sldId id="268" r:id="rId11"/>
    <p:sldId id="267" r:id="rId12"/>
    <p:sldId id="266" r:id="rId13"/>
    <p:sldId id="265" r:id="rId14"/>
    <p:sldId id="274" r:id="rId15"/>
    <p:sldId id="273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4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2138-8EE8-4D0E-A2BB-62C11E100649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94C9C-B842-4BD6-8009-23441FC3E5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BD431-35F1-4384-B04F-8360F0738A2C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3AC4-1083-4C19-82B6-870D3C98A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55251-9AC0-47AF-B93E-85E90088666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400E2-3F45-4203-9F95-EFA6F425D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9175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1425" y="142875"/>
            <a:ext cx="7607300" cy="990600"/>
          </a:xfrm>
          <a:noFill/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межрегиональная организация профессионального союза работников народного образования и науки                             Российской Федерации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446463" y="5499100"/>
            <a:ext cx="54276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Архангельской межрегиональной организации профсоюза,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правовой инспектор труда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Н.В. Плотникова 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47664" y="2132856"/>
            <a:ext cx="637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внутреннего трудового распорядка образовательного учреждения – один из главных локальных нормативных актов, содержащих нормы трудового права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Изолированный человек с часами испуганными для пропускания крайнего срока  Стоковое Изображение - изображение насчитывающей испуганными, часами:  44061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467952" cy="2960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1268760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6). Положение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профессиональной этике педагогических работников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(Основание для разработки данного положения: письмо Министерства просвещения РФ и Общероссийского Профсоюза образования от 27.08.2019 г.);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7).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Положение 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порядке предоставления гарантий работникам при прохождении диспансеризации на основании ст. 185-1 ТК РФ (Приложение № 6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п. 3.1.15.);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8).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Положение об особенностях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регулирования труда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работников в возрасте до 18 лет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(Приложение № 7);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663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проекту ПВТР, разработанному правовой инспекцией труда Архангельской межрегиональной организации Профсоюза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являются:</a:t>
            </a:r>
          </a:p>
        </p:txBody>
      </p:sp>
      <p:pic>
        <p:nvPicPr>
          <p:cNvPr id="26627" name="Picture 3" descr="Положение о порядке выборов декана факультета и заведующего кафедрой -  Официальный сайт ВятГ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009" y="3933056"/>
            <a:ext cx="3895929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1700808"/>
            <a:ext cx="78488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9).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Примерное положение об особенностях регулирования труда работников, временно переведенных на дистанционную работу, в т.ч. по причинам санитарно – эпидемиологического характера (введения режима повышенной готовности учитываются особенности) (Приложение № 8);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10). Другие Положения, включенные в Правила внутреннего трудового распорядка по соглашению сторон социального партнерства, регулирующие трудовые отношения в учреждении.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64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проекту ПВТР, разработанному правовой инспекцией труда Архангельской межрегиональной организации Профсоюза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1052736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 рекомендуем разработать Положения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основанные на рекомендациях Министерства просвещения России и Общероссийского Профсоюза образования: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Положение о нормах профессиональной этики педагогических работников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(Основание для разработки данного положения: совместное письмо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Минпросвещения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и Общероссийского Профсоюза образования от 20.08.2019г., прилагается);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Профессиональная этика педаго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4583832" cy="343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1052736"/>
            <a:ext cx="78488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2). Положение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комиссии по урегулированию споров между участниками образовательных отношений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(Основание для разработки данного положения: совместное письмо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Минпросвещения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(исх. № 86-107/08) и Общероссийского Профсоюза образования (исх. № 86-107/08/634) от 19.11.2019г., прилагается);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3). Положение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порядке, условиях и социальных гарантиях педагогических работникам, привлекаемым к ГИА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(Основание для разработки данного положения: Методические рекомендации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Минпросвещения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и Общероссийского Профсоюза образования от 04.02.2020г., прилагается).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692696"/>
            <a:ext cx="8424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Ознакомить работников с Правилами необходимо под подпись (ч. 2 ст. 22 ТК РФ).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Вновь принимаемых работников ознакомить с Правилами нужно до подписания трудового договора (ч. 3 ст. 68 ТК РФ).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практике используют разные способы ознакомления с Правилами, например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лист ознакомления может быть оформлен приложением к Правилам или трудовому договору;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ведется отдельный журнал ознакомления.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ознакомления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Правилами внутреннего трудового распорядка _________________________________, утвержденными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60648"/>
            <a:ext cx="38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ознакомить работника с ПВТР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4692352"/>
          <a:ext cx="8424936" cy="1905000"/>
        </p:xfrm>
        <a:graphic>
          <a:graphicData uri="http://schemas.openxmlformats.org/drawingml/2006/table">
            <a:tbl>
              <a:tblPr/>
              <a:tblGrid>
                <a:gridCol w="513441"/>
                <a:gridCol w="2502349"/>
                <a:gridCol w="1685348"/>
                <a:gridCol w="1526811"/>
                <a:gridCol w="219698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Ф.И.О. работника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Структурное подразделение, наименование должности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ознакомления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 работника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Иванов Петр Алексеевич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XX.XX.20XX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Иванов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1196752"/>
            <a:ext cx="79928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случаях нужно утверждать правила внутреннего трудового распорядка?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 Что предусмотреть в правилах внутреннего трудового распорядка?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 Как утвердить правила внутреннего трудового распорядка?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 Как ознакомить работника с правилами внутреннего трудового распорядка?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 Риски при нарушении порядка составления и утверждения правил внутреннего трудового распорядка?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60648"/>
            <a:ext cx="3484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Контрольные вопросы по теме: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3568" y="1196752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Представительство прав и интересов работников – членов профсоюза при разработке и принятии ПВТР;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Ежедневный контроль за созданием работникам условий для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соблюдения дисциплины труда;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 Защита прав работников при регулировании трудовых отношений.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60648"/>
            <a:ext cx="4313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профсоюзного выборного органа: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ФГБНУ НИИ Фармакологии :: Институт :: Профсоюзный комит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40968"/>
            <a:ext cx="5599858" cy="339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92275" y="2528888"/>
            <a:ext cx="5454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Благодарим за внимание!</a:t>
            </a:r>
          </a:p>
        </p:txBody>
      </p:sp>
      <p:pic>
        <p:nvPicPr>
          <p:cNvPr id="16387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81525"/>
            <a:ext cx="5905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send_receive_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373688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11275" y="4719638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www.arhoblprof.ru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403350" y="5300663"/>
            <a:ext cx="2212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profobr@atknet.ru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6391" name="Picture 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624388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705225" y="404813"/>
            <a:ext cx="53566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межрегиональная организация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союза работников народного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и науки Российской Федерации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132138" y="1493838"/>
            <a:ext cx="4734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163000, г. Архангельск, пр. Ломоносова, 209</a:t>
            </a:r>
          </a:p>
        </p:txBody>
      </p:sp>
      <p:pic>
        <p:nvPicPr>
          <p:cNvPr id="16395" name="Picture 11" descr="shutterstock_9787348 коп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3208338"/>
            <a:ext cx="4932362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616575" y="3644900"/>
            <a:ext cx="23606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Председатель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(8-8182)65-52-97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Заместитель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(8-8182)65-65-15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Бухгалтерия и 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информационный 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отдел</a:t>
            </a: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(88182)65-65-25</a:t>
            </a:r>
          </a:p>
          <a:p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Факс: (88182)65-65-25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908720"/>
            <a:ext cx="78488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Трудовой договор - соглашение между работодателем и работником,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соответствии с которым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обязуется предоставить работнику работу по обусловленной трудовой функции, обеспечить условия труда, предусмотренные трудовым законодательством и иными нормативными правовыми актами, содержащими нормы трудового права, коллективным договором, соглашениями, локальными нормативными актами и данным соглашением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своевременно и в полном размере выплачивать работнику заработную плату,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работник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обязуется лично выполнять определенную этим соглашением трудовую функцию в интересах, под управлением и контролем работодателя,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соблюдать правила внутреннего трудового распорядка, действующие у данного работодателя (ст. 56 ТК РФ).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Суды: работодатель обязан получить согласие профсоюза на увольнение  руководителя этого объединения в любом случае | Охрана труда и пожарная  безопас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22672"/>
            <a:ext cx="3783335" cy="2835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1052736"/>
            <a:ext cx="68762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Работодатель обязан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соответствии с трудовым законодательством и иными нормативными правовыми актами, содержащими нормы трудового права, коллективным договором, соглашениями, локальными нормативными актами, трудовым договором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условия, необходимые для соблюдения работниками дисциплины труда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(ст. 189 ТК РФ).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У каждого учителя будет планшет. Директор «Долины знаний» о своей школе |  ОБРАЗОВАНИЕ: Школы | ОБРАЗОВАНИЕ | АиФ Волгогр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12976"/>
            <a:ext cx="4808660" cy="320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340768"/>
            <a:ext cx="57606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Трудовой распорядок определяется правилами внутреннего трудового распорядка.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внутреннего трудового распорядка - локальный нормативный акт, регламентирующий в соответствии с настоящим Кодексом и иными федеральными законами порядок приема и увольнения работников, основные права, обязанности и ответственность сторон трудового договора, режим работы, время отдыха, применяемые к работникам меры поощрения и взыскания, а также иные вопросы регулирования трудовых отношений у данного работодателя (ст. 189 ТК РФ).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Книга &quot;Правила внутреннего трудового распорядка&quot; – купить книгу ISBN  978-5-16-003108-8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84784"/>
            <a:ext cx="2337048" cy="3610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1124744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внутреннего трудового распорядка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утверждаются работодателем с учетом мнения представительного органа работников в порядке, установленном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 tooltip="Статья 372. Порядок учета мнения выборного органа первичной профсоюзной организации при принятии локальных нормативных актов"/>
              </a:rPr>
              <a:t>статьей 372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ТК РФ для принятия локальных нормативных актов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190 ТК РФ).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9552" y="2780928"/>
            <a:ext cx="8136904" cy="3528392"/>
            <a:chOff x="755576" y="2276872"/>
            <a:chExt cx="8136904" cy="3528392"/>
          </a:xfrm>
        </p:grpSpPr>
        <p:pic>
          <p:nvPicPr>
            <p:cNvPr id="3075" name="Picture 3" descr="ЦКиД Омутинского района | Профсоюзный комитет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2276872"/>
              <a:ext cx="8001000" cy="3429001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7740352" y="4653136"/>
              <a:ext cx="1152128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908720"/>
            <a:ext cx="78488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Коллективным договором, соглашениями может быть предусмотрено принятие локальных нормативных актов по согласованию с представительным органом работников (ст. 8 ТК РФ).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Нормы локальных нормативных актов,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ухудшающие положение работников по сравнению с установленным трудовым законодательством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иными нормативными правовыми актами, содержащими нормы трудового права, коллективным договором, соглашениями, а также локальные нормативные акты,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принятые без соблюдения установленного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 tooltip="Статья 372. Порядок учета мнения выборного органа первичной профсоюзной организации при принятии локальных нормативных актов"/>
              </a:rPr>
              <a:t>статьей 372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ТК РФ порядка учета мнения представительного органа работников,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подлежат применению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таких случаях применяются трудовое законодательство и иные нормативные правовые акты, содержащие нормы трудового права, коллективный договор, соглашения (ст.8 ТК РФ).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71600" y="1052736"/>
            <a:ext cx="748883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основании ст. 190 ТК РФ ПВТР, как правило, являются приложением к коллективному договору. Но из – за постоянных изменений законодательства и необходимости актуализации данного локального документа, удобнее сделать ПВТР локальным нормативным актом, содержащим нормы трудового права, принимаемым с учетом мнения представительного органа работников, каковым является выборный профсоюзный орган первичной профсоюзной организации, действующей в образовательном учреждении (ст. 8, 22, 371, 372 ТК РФ).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правила будут приложением к коллективному договору, т.е. являться его неотъемлемой частью, то при внесении изменений в это приложение будет необходимо пройти уведомительную регистрацию, как это установлено ст. ст. 44 и 50 ТК РФ для коллективных договоров.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908720"/>
            <a:ext cx="83529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проекту ПВТР, разработанному правовой инспекцией труда Архангельской межрегиональной организации Профсоюза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1). Режим рабочего времени и времени отдыха работников образовательного учреждения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№ 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Разъяснение о порядке и условиях предоставления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методических дней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педагогическим работникам образовательного учреждения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№ 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 п. 4.1.25);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особенностях рабочего времени и времени отдыха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педагогических и иных работников образовательного учреждения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каникулярный период»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 № 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663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Актуализирован проект ПВТР для общеобразовательных учреждений (с учетом наличия в структуре ДОУ) с учетом изменения законодательства на 01.01.2021 года</a:t>
            </a:r>
          </a:p>
        </p:txBody>
      </p:sp>
      <p:pic>
        <p:nvPicPr>
          <p:cNvPr id="6" name="Picture 3" descr="Отгул за ранее отработанное время: предоставление по заявлению - Малый  бизне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635396"/>
            <a:ext cx="2459801" cy="1889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 копи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7535" cy="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1340768"/>
            <a:ext cx="84969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4). Положение «Об особенностях режима рабочего времени и Перечне видов работ, выполняемых работниками в периоды отмены учебных занятий для обучающихся (воспитанников) по санитарно-эпидемиологическим, климатическим и другим основаниям и не совпадающие с ежегодными оплачиваемыми основными и дополнительными отпусками педагогических и других работников образовательного учреждения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№ 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8864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проекту ПВТР, разработанному правовой инспекцией труда Архангельской межрегиональной организации Профсоюза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717032"/>
            <a:ext cx="8320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5). Положение о порядке и условиях предоставления работникам дополнительных дней отдыха («отгулов»),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№ 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1250</Words>
  <Application>Microsoft Office PowerPoint</Application>
  <PresentationFormat>Экран (4:3)</PresentationFormat>
  <Paragraphs>105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Архангельская межрегиональная организация профессионального союза работников народного образования и науки                            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Архангельская межрегиональная организация профессионального союза работников народного образования и науки                             Российской Федерации</dc:title>
  <dc:creator>Glavspec</dc:creator>
  <cp:lastModifiedBy>Мария Владимировна Соколова</cp:lastModifiedBy>
  <cp:revision>15</cp:revision>
  <dcterms:created xsi:type="dcterms:W3CDTF">2021-01-19T06:01:08Z</dcterms:created>
  <dcterms:modified xsi:type="dcterms:W3CDTF">2021-01-26T11:57:52Z</dcterms:modified>
</cp:coreProperties>
</file>