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3" r:id="rId2"/>
    <p:sldId id="333" r:id="rId3"/>
    <p:sldId id="323" r:id="rId4"/>
    <p:sldId id="337" r:id="rId5"/>
    <p:sldId id="340" r:id="rId6"/>
    <p:sldId id="345" r:id="rId7"/>
    <p:sldId id="346" r:id="rId8"/>
    <p:sldId id="343" r:id="rId9"/>
    <p:sldId id="347" r:id="rId10"/>
    <p:sldId id="348" r:id="rId11"/>
    <p:sldId id="321" r:id="rId12"/>
    <p:sldId id="341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4970" autoAdjust="0"/>
  </p:normalViewPr>
  <p:slideViewPr>
    <p:cSldViewPr>
      <p:cViewPr varScale="1">
        <p:scale>
          <a:sx n="98" d="100"/>
          <a:sy n="98" d="100"/>
        </p:scale>
        <p:origin x="1902" y="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63534-C5D1-4784-B586-0EA25239E5B2}" type="datetimeFigureOut">
              <a:rPr lang="ru-RU" smtClean="0"/>
              <a:t>20.11.2024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A18CF-B813-4FE1-A6F4-9E51725065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25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296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031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263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360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756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15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98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71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228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A18CF-B813-4FE1-A6F4-9E517250655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54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F8E9-9DB3-43FE-8B78-E67E29678FCD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DA8A6-4FA4-48B5-8DFC-CC298C1D61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5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AAD9D-3739-44A1-83C6-E6EE9B89F10F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1DCB3-0AF6-4636-8C57-BA507A5E04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47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26A10-0567-429D-A868-D21FA5EB20B7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4C9D-A1BF-464C-B06D-97927D1F63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24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9D4AE-D06C-4354-BCB6-CF999186A36A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C09FD-CEBA-4197-8B74-7D5D25F68B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38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9BAF4-2BB6-4D45-BA40-6A1D3B54C77D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8B9FA-2DB6-4FD6-A2CD-A3B2CD108C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20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22762-551E-463B-B5F7-E7A278407311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2E81-1581-4B84-A62B-460F379E76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75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6EE90-A50E-494A-A69E-9E8E72511550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09D24-029A-4825-A37E-9F82A1E36B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76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5EFCB-7D4D-42C2-BBA9-672A3EEBE246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DCB9-3A57-4712-B9CB-D3AD58D7AE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37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4997D-2DB4-4985-9317-B84098A67573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88BD7-B189-4C93-8D9B-FF6A86D77D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69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0054-C0BA-488C-9FE9-29FFF60EFB22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2D41-7B3E-4859-920A-63E3868FDC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34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A44E4-A791-484C-B6B2-DD22546BD6E5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94B7F-6B70-457D-9BF1-61C8DDD8E2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B43CF5-A152-430A-A721-E8C193107671}" type="datetimeFigureOut">
              <a:rPr lang="ru-RU"/>
              <a:pPr>
                <a:defRPr/>
              </a:pPr>
              <a:t>20.11.2024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665940-2452-4F9C-B13F-79D73A5EB3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7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5736" y="5805264"/>
            <a:ext cx="53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264" y="1881384"/>
            <a:ext cx="7812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МБОУ СШ № 20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«САФУ – путь в профессию»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3573016"/>
            <a:ext cx="50489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Лозиняк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Сергеевна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МБОУ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 №20 г.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direktor@schooltwenty.ru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AAB9B5A-02C0-4B7E-93F3-0BA0C33815E5}"/>
              </a:ext>
            </a:extLst>
          </p:cNvPr>
          <p:cNvSpPr/>
          <p:nvPr/>
        </p:nvSpPr>
        <p:spPr>
          <a:xfrm>
            <a:off x="611560" y="793139"/>
            <a:ext cx="864096" cy="1123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44107A-D983-435D-927F-47452963F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3" y="90369"/>
            <a:ext cx="1363781" cy="13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F03901-9168-4269-9065-6431BB91B660}"/>
              </a:ext>
            </a:extLst>
          </p:cNvPr>
          <p:cNvSpPr/>
          <p:nvPr/>
        </p:nvSpPr>
        <p:spPr>
          <a:xfrm>
            <a:off x="179512" y="330492"/>
            <a:ext cx="1296652" cy="1586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82F8E-171F-4DD4-8B86-BF9F3869393E}"/>
              </a:ext>
            </a:extLst>
          </p:cNvPr>
          <p:cNvSpPr txBox="1"/>
          <p:nvPr/>
        </p:nvSpPr>
        <p:spPr>
          <a:xfrm>
            <a:off x="-93677" y="190212"/>
            <a:ext cx="888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поступления ППК (выпуск 2024)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12657" y="884490"/>
          <a:ext cx="8773080" cy="5508596"/>
        </p:xfrm>
        <a:graphic>
          <a:graphicData uri="http://schemas.openxmlformats.org/drawingml/2006/table">
            <a:tbl>
              <a:tblPr/>
              <a:tblGrid>
                <a:gridCol w="77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9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81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учащихся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8" marR="7288" marT="728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Профильные профессиональные учебные заведения</a:t>
                      </a:r>
                    </a:p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(колледж, ВУЗ) </a:t>
                      </a:r>
                      <a:endParaRPr lang="ru-RU" sz="19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педагогической 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Профессиональные</a:t>
                      </a:r>
                      <a:r>
                        <a:rPr lang="ru-RU" sz="1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чебные 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заведения </a:t>
                      </a:r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колледж, ВУЗ) </a:t>
                      </a:r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педагогической 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направленности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4427">
                <a:tc>
                  <a:txBody>
                    <a:bodyPr/>
                    <a:lstStyle/>
                    <a:p>
                      <a:pPr algn="ctr" fontAlgn="t"/>
                      <a:endParaRPr lang="ru-RU" sz="35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3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3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8" marR="7288" marT="72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21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САФУ </a:t>
                      </a:r>
                      <a:r>
                        <a:rPr lang="ru-RU" sz="21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- 5;</a:t>
                      </a:r>
                      <a: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Архангельский педагогический колледж - 2</a:t>
                      </a:r>
                    </a:p>
                  </a:txBody>
                  <a:tcPr marL="7288" marR="7288" marT="72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21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САФУ - 7;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СГМУ </a:t>
                      </a:r>
                      <a: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- 2;</a:t>
                      </a:r>
                      <a:b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Архангельский колледж телекоммуникаций - 1;</a:t>
                      </a:r>
                      <a:b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Архангельский педагогический колледж - 1;</a:t>
                      </a:r>
                      <a:b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1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Торгово-экономический </a:t>
                      </a:r>
                      <a: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колледж - 1;</a:t>
                      </a:r>
                      <a:b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Колледж культуры - 1;</a:t>
                      </a:r>
                      <a:b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Воронежский государственный университет - 1;</a:t>
                      </a:r>
                      <a:b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1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Санкт-Петербургская юридическая академия - 1;</a:t>
                      </a:r>
                    </a:p>
                    <a:p>
                      <a:pPr algn="l" fontAlgn="t"/>
                      <a:r>
                        <a:rPr lang="ru-RU" sz="21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Санкт-Петербургский государственный университет - 1</a:t>
                      </a:r>
                      <a: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1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88" marR="7288" marT="72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4107A-D983-435D-927F-47452963F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11" y="5557171"/>
            <a:ext cx="1317394" cy="12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7211" y="330492"/>
            <a:ext cx="8172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F03901-9168-4269-9065-6431BB91B660}"/>
              </a:ext>
            </a:extLst>
          </p:cNvPr>
          <p:cNvSpPr/>
          <p:nvPr/>
        </p:nvSpPr>
        <p:spPr>
          <a:xfrm>
            <a:off x="179512" y="330492"/>
            <a:ext cx="1296652" cy="1586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524C38-31FD-4469-803B-F2EE45BFD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96" y="1068724"/>
            <a:ext cx="8244408" cy="52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91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5736" y="5805264"/>
            <a:ext cx="53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015997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МБОУ СШ № 20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рамках проекта «САФУ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путь в профессию»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3573016"/>
            <a:ext cx="50489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Лозиняк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Сергеевна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МБОУ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 №20 г.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direktor@schooltwenty.ru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44107A-D983-435D-927F-47452963F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00" y="5508989"/>
            <a:ext cx="1363781" cy="13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06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755576" y="137944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7664" y="357019"/>
            <a:ext cx="7056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«ВМЕСТЕ»</a:t>
            </a:r>
          </a:p>
        </p:txBody>
      </p:sp>
      <p:pic>
        <p:nvPicPr>
          <p:cNvPr id="1026" name="Picture 2" descr="Картинки по запросу &quot;россия рамка для презентации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80"/>
            <a:ext cx="9153209" cy="66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Ð°ÑÑÐ¸Ð½ÐºÐ¸ Ð¿Ð¾ Ð·Ð°Ð¿ÑÐ¾ÑÑ ÑÐºÐ¾Ð»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23" y="453979"/>
            <a:ext cx="1645034" cy="123377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682F8E-171F-4DD4-8B86-BF9F3869393E}"/>
              </a:ext>
            </a:extLst>
          </p:cNvPr>
          <p:cNvSpPr txBox="1"/>
          <p:nvPr/>
        </p:nvSpPr>
        <p:spPr>
          <a:xfrm>
            <a:off x="179512" y="176980"/>
            <a:ext cx="6840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Вызовы современной школы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5F5D19-810F-4340-89C0-7F4D58396E0F}"/>
              </a:ext>
            </a:extLst>
          </p:cNvPr>
          <p:cNvSpPr/>
          <p:nvPr/>
        </p:nvSpPr>
        <p:spPr>
          <a:xfrm>
            <a:off x="168391" y="846058"/>
            <a:ext cx="6840760" cy="1541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экономики непрерывного образования Института прикладных экономических исследований: </a:t>
            </a:r>
            <a:r>
              <a:rPr lang="ru-RU" sz="2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кадровый </a:t>
            </a:r>
            <a:r>
              <a:rPr lang="ru-RU" sz="2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дефицит </a:t>
            </a:r>
            <a:r>
              <a:rPr lang="ru-RU" sz="2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250 тысяч учителей</a:t>
            </a: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[3]                                 </a:t>
            </a:r>
            <a:r>
              <a:rPr lang="ru-RU" sz="2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10-11% кадрового состава </a:t>
            </a: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учителей РФ </a:t>
            </a:r>
            <a:endParaRPr lang="ru-RU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9BB406-E7DE-4531-9289-85EA00E69D4F}"/>
              </a:ext>
            </a:extLst>
          </p:cNvPr>
          <p:cNvSpPr/>
          <p:nvPr/>
        </p:nvSpPr>
        <p:spPr>
          <a:xfrm>
            <a:off x="156757" y="2494124"/>
            <a:ext cx="88056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Международное исследование учительского корпуса по вопросам преподавания и обучения </a:t>
            </a: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GB" sz="22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Talis</a:t>
            </a: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»: тенденция к </a:t>
            </a:r>
            <a:r>
              <a:rPr lang="ru-RU" sz="2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снижению доли молодых учителей </a:t>
            </a: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РФ: (в </a:t>
            </a:r>
            <a:r>
              <a:rPr lang="ru-RU" sz="22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возрасте</a:t>
            </a:r>
            <a:r>
              <a:rPr lang="en-US" sz="22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2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 </a:t>
            </a: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25 лет сократилось </a:t>
            </a:r>
            <a:r>
              <a:rPr lang="ru-RU" sz="2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4,7% до 3,9% </a:t>
            </a: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продолжает снижаться) [4] </a:t>
            </a:r>
            <a:endParaRPr lang="ru-RU" sz="2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6B06BA-377E-4AC6-B919-DDFDC5926AB8}"/>
              </a:ext>
            </a:extLst>
          </p:cNvPr>
          <p:cNvSpPr/>
          <p:nvPr/>
        </p:nvSpPr>
        <p:spPr>
          <a:xfrm>
            <a:off x="158824" y="4151994"/>
            <a:ext cx="8805664" cy="1179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Статистика приемной кампании в педагогические вузы: </a:t>
            </a:r>
            <a:r>
              <a:rPr lang="ru-RU" sz="22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2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менее 70 тысяч </a:t>
            </a:r>
            <a:r>
              <a:rPr lang="ru-RU" sz="22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первокурсников. Однако трудоустройство выпускников                       </a:t>
            </a:r>
            <a:r>
              <a:rPr lang="ru-RU" sz="2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педагогическим специальностям </a:t>
            </a:r>
            <a:r>
              <a:rPr lang="ru-RU" sz="22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менее 50</a:t>
            </a:r>
            <a:r>
              <a:rPr lang="ru-RU" sz="2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34B38FF-E1F5-4729-92DC-E71CF0B58894}"/>
              </a:ext>
            </a:extLst>
          </p:cNvPr>
          <p:cNvSpPr/>
          <p:nvPr/>
        </p:nvSpPr>
        <p:spPr>
          <a:xfrm>
            <a:off x="182929" y="114468"/>
            <a:ext cx="1296652" cy="1586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5F5D19-810F-4340-89C0-7F4D58396E0F}"/>
              </a:ext>
            </a:extLst>
          </p:cNvPr>
          <p:cNvSpPr/>
          <p:nvPr/>
        </p:nvSpPr>
        <p:spPr>
          <a:xfrm>
            <a:off x="182929" y="692696"/>
            <a:ext cx="5999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2060"/>
                </a:solidFill>
              </a:rPr>
              <a:t>       </a:t>
            </a:r>
            <a:r>
              <a:rPr lang="ru-RU" sz="2000" i="1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качественной профориентационной работы в области психолого-педагогического образования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148BD8-0E7B-43D1-900D-B788A8098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111" y="675939"/>
            <a:ext cx="2256353" cy="11160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023184-48D3-4BC0-9514-AA2DD58D2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00808"/>
            <a:ext cx="9144000" cy="5353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682F8E-171F-4DD4-8B86-BF9F3869393E}"/>
              </a:ext>
            </a:extLst>
          </p:cNvPr>
          <p:cNvSpPr txBox="1"/>
          <p:nvPr/>
        </p:nvSpPr>
        <p:spPr>
          <a:xfrm>
            <a:off x="107504" y="176980"/>
            <a:ext cx="8877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сихолого-педагогический класс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2022 )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755576" y="137944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8E1B851-115B-4295-AFDB-E8F3955E6415}"/>
              </a:ext>
            </a:extLst>
          </p:cNvPr>
          <p:cNvSpPr/>
          <p:nvPr/>
        </p:nvSpPr>
        <p:spPr>
          <a:xfrm>
            <a:off x="611560" y="793139"/>
            <a:ext cx="864096" cy="1123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12A022C-668F-466A-859B-1701F257517D}"/>
              </a:ext>
            </a:extLst>
          </p:cNvPr>
          <p:cNvSpPr/>
          <p:nvPr/>
        </p:nvSpPr>
        <p:spPr>
          <a:xfrm>
            <a:off x="179512" y="169508"/>
            <a:ext cx="1440160" cy="18158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3798" y="116913"/>
            <a:ext cx="8784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САФУ имени М.В. Ломоносова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7631F4-A07B-4651-A9CB-55FAE70A1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65" y="764704"/>
            <a:ext cx="1768621" cy="2615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AA7819-43DC-4BC4-B2E4-D02326D4D9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6" y="793139"/>
            <a:ext cx="3144216" cy="2571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3460DC-39EB-4171-9DA0-418EFC6CBA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48908"/>
            <a:ext cx="3148589" cy="2680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75BAC9-7639-4B43-AD01-F9EF7549CA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6" y="3429000"/>
            <a:ext cx="1920080" cy="291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8CE609-01E2-408F-B6DE-6C9902FC5D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21" y="3477987"/>
            <a:ext cx="3212965" cy="2865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B3F0A5-855A-4B64-85D2-D427FB5F8571}"/>
              </a:ext>
            </a:extLst>
          </p:cNvPr>
          <p:cNvSpPr txBox="1"/>
          <p:nvPr/>
        </p:nvSpPr>
        <p:spPr>
          <a:xfrm>
            <a:off x="5446365" y="3509714"/>
            <a:ext cx="373414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дверей;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на 1 день»;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Экскурсии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аудитории университета,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научную библиотеку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Интеллектуально-развлекательная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didacticus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психолого-педагогических классов </a:t>
            </a:r>
          </a:p>
          <a:p>
            <a:pPr marL="342900" indent="-342900">
              <a:buFontTx/>
              <a:buChar char="-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i?id=e5d04af827cd3d96695fb4ce3673d8ad_l-5696766-images-thumbs&amp;n=13">
            <a:extLst>
              <a:ext uri="{FF2B5EF4-FFF2-40B4-BE49-F238E27FC236}">
                <a16:creationId xmlns:a16="http://schemas.microsoft.com/office/drawing/2014/main" id="{2B234FBF-8014-473D-97EB-92E55F88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4216"/>
            <a:ext cx="1296144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44107A-D983-435D-927F-47452963F2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021" y="5445224"/>
            <a:ext cx="993475" cy="94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5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2682F8E-171F-4DD4-8B86-BF9F3869393E}"/>
              </a:ext>
            </a:extLst>
          </p:cNvPr>
          <p:cNvSpPr txBox="1"/>
          <p:nvPr/>
        </p:nvSpPr>
        <p:spPr>
          <a:xfrm>
            <a:off x="5328" y="714762"/>
            <a:ext cx="888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«САФУ – путь в профессию»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5F5D19-810F-4340-89C0-7F4D58396E0F}"/>
              </a:ext>
            </a:extLst>
          </p:cNvPr>
          <p:cNvSpPr/>
          <p:nvPr/>
        </p:nvSpPr>
        <p:spPr>
          <a:xfrm>
            <a:off x="107504" y="1772816"/>
            <a:ext cx="8877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2060"/>
                </a:solidFill>
              </a:rPr>
              <a:t>       </a:t>
            </a:r>
            <a:r>
              <a:rPr lang="ru-RU" sz="2000" i="1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образовательными возможностями Северного (Арктического) федерального университета, его инфраструктурой, с профессиями и специальностями, а также с перспективами дальнейшего трудоустройства в Архангельской области.</a:t>
            </a:r>
          </a:p>
        </p:txBody>
      </p:sp>
      <p:pic>
        <p:nvPicPr>
          <p:cNvPr id="1026" name="Picture 2" descr="https://nov7.ru/wp-content/uploads/2024/09/saf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68515" r="66013" b="10596"/>
          <a:stretch/>
        </p:blipFill>
        <p:spPr bwMode="auto">
          <a:xfrm>
            <a:off x="7380312" y="260648"/>
            <a:ext cx="1512168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2834871"/>
            <a:ext cx="2808312" cy="3547103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5150550" y="5935920"/>
            <a:ext cx="933618" cy="37875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САФУ 2024: Северный (Арктический) федеральный университет имени М.В.  Ломоносова - стоит ли поступать? ВСЯ ИНФОРМ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065838"/>
            <a:ext cx="933618" cy="11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2" y="4355188"/>
            <a:ext cx="2845547" cy="2025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4" descr="САФУ 2024: Северный (Арктический) федеральный университет имени М.В.  Ломоносова - стоит ли поступать? ВСЯ ИНФОРМАЦ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1088"/>
            <a:ext cx="2904257" cy="1976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F03901-9168-4269-9065-6431BB91B660}"/>
              </a:ext>
            </a:extLst>
          </p:cNvPr>
          <p:cNvSpPr/>
          <p:nvPr/>
        </p:nvSpPr>
        <p:spPr>
          <a:xfrm>
            <a:off x="179512" y="330492"/>
            <a:ext cx="1296652" cy="1586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82F8E-171F-4DD4-8B86-BF9F3869393E}"/>
              </a:ext>
            </a:extLst>
          </p:cNvPr>
          <p:cNvSpPr txBox="1"/>
          <p:nvPr/>
        </p:nvSpPr>
        <p:spPr>
          <a:xfrm>
            <a:off x="-138688" y="44624"/>
            <a:ext cx="888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«САФУ – путь в профессию»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nov7.ru/wp-content/uploads/2024/09/saf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68515" r="66013" b="10596"/>
          <a:stretch/>
        </p:blipFill>
        <p:spPr bwMode="auto">
          <a:xfrm>
            <a:off x="7467529" y="2480797"/>
            <a:ext cx="1380251" cy="138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ФУ 2024: Северный (Арктический) федеральный университет имени М.В.  Ломоносова - стоит ли поступать? ВСЯ ИНФОРМ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065838"/>
            <a:ext cx="933618" cy="11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5575" y="2481277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Мероприятия: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Коммуникативный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нетворкинг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введение в специальность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Филологический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квест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«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СпектРус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Мастер-класс «Современный учитель иностранного языка: что это значит»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Лекция-визуализация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 направлениях подготовки 44.03.03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Экскурсия по музею занимательной математики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Презентация направления «Психология служебной деятельности»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544031"/>
            <a:ext cx="910401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Локации: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Высшая школа педагогики, психологии и физической культуры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Интеллектуальный центр – научная библиотека САФУ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Высшая школа социально-гуманитарных наук и межкультурной коммуникации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2" descr="https://avatars.mds.yandex.net/i?id=e5d04af827cd3d96695fb4ce3673d8ad_l-5696766-images-thumbs&amp;n=13">
            <a:extLst>
              <a:ext uri="{FF2B5EF4-FFF2-40B4-BE49-F238E27FC236}">
                <a16:creationId xmlns:a16="http://schemas.microsoft.com/office/drawing/2014/main" id="{2B234FBF-8014-473D-97EB-92E55F88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28" y="320557"/>
            <a:ext cx="1380251" cy="138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86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F03901-9168-4269-9065-6431BB91B660}"/>
              </a:ext>
            </a:extLst>
          </p:cNvPr>
          <p:cNvSpPr/>
          <p:nvPr/>
        </p:nvSpPr>
        <p:spPr>
          <a:xfrm>
            <a:off x="179512" y="330492"/>
            <a:ext cx="1296652" cy="1586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82F8E-171F-4DD4-8B86-BF9F3869393E}"/>
              </a:ext>
            </a:extLst>
          </p:cNvPr>
          <p:cNvSpPr txBox="1"/>
          <p:nvPr/>
        </p:nvSpPr>
        <p:spPr>
          <a:xfrm>
            <a:off x="27424" y="569664"/>
            <a:ext cx="888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«САФУ – путь в профессию»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Проект 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1026" name="Picture 2" descr="https://nov7.ru/wp-content/uploads/2024/09/safu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68515" r="66013" b="10596"/>
          <a:stretch/>
        </p:blipFill>
        <p:spPr bwMode="auto">
          <a:xfrm>
            <a:off x="7686413" y="0"/>
            <a:ext cx="1380251" cy="138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vatars.mds.yandex.net/i?id=e5d04af827cd3d96695fb4ce3673d8ad_l-5696766-images-thumbs&amp;n=13">
            <a:extLst>
              <a:ext uri="{FF2B5EF4-FFF2-40B4-BE49-F238E27FC236}">
                <a16:creationId xmlns:a16="http://schemas.microsoft.com/office/drawing/2014/main" id="{2B234FBF-8014-473D-97EB-92E55F88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7749"/>
            <a:ext cx="1380251" cy="138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4107A-D983-435D-927F-47452963F2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25" y="5445059"/>
            <a:ext cx="1547470" cy="147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755576" y="137944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8E1B851-115B-4295-AFDB-E8F3955E6415}"/>
              </a:ext>
            </a:extLst>
          </p:cNvPr>
          <p:cNvSpPr/>
          <p:nvPr/>
        </p:nvSpPr>
        <p:spPr>
          <a:xfrm>
            <a:off x="611560" y="793139"/>
            <a:ext cx="864096" cy="1123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12A022C-668F-466A-859B-1701F257517D}"/>
              </a:ext>
            </a:extLst>
          </p:cNvPr>
          <p:cNvSpPr/>
          <p:nvPr/>
        </p:nvSpPr>
        <p:spPr>
          <a:xfrm>
            <a:off x="179512" y="169508"/>
            <a:ext cx="1440160" cy="18158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87624" y="114785"/>
            <a:ext cx="7992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Интеллектуально-познавательная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-ринг для обучающихся - участников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профориентационнного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«САФУ – путь в профессию»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i?id=e5d04af827cd3d96695fb4ce3673d8ad_l-5696766-images-thumbs&amp;n=13">
            <a:extLst>
              <a:ext uri="{FF2B5EF4-FFF2-40B4-BE49-F238E27FC236}">
                <a16:creationId xmlns:a16="http://schemas.microsoft.com/office/drawing/2014/main" id="{2B234FBF-8014-473D-97EB-92E55F88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846"/>
            <a:ext cx="1296144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44107A-D983-435D-927F-47452963F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29" y="5797053"/>
            <a:ext cx="993475" cy="9473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072" y="1410929"/>
            <a:ext cx="462776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Тематика: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Северный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Арктический) Федеральный университет,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его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история, структурные подразделения, направления подготовки, профессиональные отрасли, вопросы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общепредметные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знания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широту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кругозора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70376" y="478139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Этапы: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отборочный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игр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«Что? Где? Когда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?»)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II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1/4 финала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(8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команд). 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III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1/2 финала (4 команды). 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IV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Битва Титанов 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6688" b="19551"/>
          <a:stretch/>
        </p:blipFill>
        <p:spPr>
          <a:xfrm>
            <a:off x="149072" y="3566396"/>
            <a:ext cx="4627764" cy="2598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37400" r="36000" b="30050"/>
          <a:stretch/>
        </p:blipFill>
        <p:spPr>
          <a:xfrm>
            <a:off x="5023712" y="1584627"/>
            <a:ext cx="2027132" cy="1963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8500" r="27163" b="8000"/>
          <a:stretch/>
        </p:blipFill>
        <p:spPr>
          <a:xfrm>
            <a:off x="6393297" y="2566519"/>
            <a:ext cx="2501028" cy="2465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93" y="1170829"/>
            <a:ext cx="1537083" cy="1415120"/>
          </a:xfrm>
          <a:prstGeom prst="rect">
            <a:avLst/>
          </a:prstGeom>
        </p:spPr>
      </p:pic>
      <p:pic>
        <p:nvPicPr>
          <p:cNvPr id="15" name="Picture 2" descr="https://nov7.ru/wp-content/uploads/2024/09/safu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68515" r="66013" b="10596"/>
          <a:stretch/>
        </p:blipFill>
        <p:spPr bwMode="auto">
          <a:xfrm>
            <a:off x="4919941" y="3485599"/>
            <a:ext cx="1380251" cy="138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9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F03901-9168-4269-9065-6431BB91B660}"/>
              </a:ext>
            </a:extLst>
          </p:cNvPr>
          <p:cNvSpPr/>
          <p:nvPr/>
        </p:nvSpPr>
        <p:spPr>
          <a:xfrm>
            <a:off x="179512" y="330492"/>
            <a:ext cx="1296652" cy="1586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44107A-D983-435D-927F-47452963F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41" y="6048170"/>
            <a:ext cx="720080" cy="6866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4408" y="926760"/>
            <a:ext cx="84488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Дата: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30 марта 2023 года</a:t>
            </a:r>
          </a:p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Место проведения: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САФУ имени М.В. Ломоносова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593" y="261888"/>
            <a:ext cx="67687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Единое городское родительское собрание </a:t>
            </a:r>
          </a:p>
          <a:p>
            <a:pPr algn="ctr"/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sz="2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 особенностях целевого обучения»</a:t>
            </a:r>
          </a:p>
        </p:txBody>
      </p:sp>
      <p:pic>
        <p:nvPicPr>
          <p:cNvPr id="1026" name="Picture 2" descr="http://schooltwenty.ru/content/2022/sobr%20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" y="1895378"/>
            <a:ext cx="365437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САФУ 2024: Северный (Арктический) федеральный университет имени М.В.  Ломоносова - стоит ли поступать? ВСЯ ИНФОРМ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00" y="197658"/>
            <a:ext cx="1656184" cy="119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chooltwenty.ru/content/2022/sobr%20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92646"/>
            <a:ext cx="511256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9512" y="3912356"/>
            <a:ext cx="8856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Участники: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олее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170 родителей (законных представителей), учащихся 9-11 классов,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руководящих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и педагогических работников из 32 образовательных организаций Архангельска 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Северодвинска</a:t>
            </a:r>
          </a:p>
          <a:p>
            <a:pPr algn="just"/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Тематика выступлений: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«Система высшего образования в РФ»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«Особенности поступления в САФУ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имени М.В.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Ломоносова. Целевое обучение»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«Алгоритм действий выпускника при поступлении в высшие и средние учебные заведения       по целевому направлению»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«О выборе профессии и престиже психолого-педагогических специальностей»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rfu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Дресвянникова ПЗ 1</Template>
  <TotalTime>1846</TotalTime>
  <Words>580</Words>
  <Application>Microsoft Office PowerPoint</Application>
  <PresentationFormat>Экран (4:3)</PresentationFormat>
  <Paragraphs>102</Paragraphs>
  <Slides>12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narfu_presentation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 Зудова</dc:creator>
  <cp:lastModifiedBy>user</cp:lastModifiedBy>
  <cp:revision>345</cp:revision>
  <dcterms:created xsi:type="dcterms:W3CDTF">2017-10-26T22:39:59Z</dcterms:created>
  <dcterms:modified xsi:type="dcterms:W3CDTF">2024-11-20T09:07:49Z</dcterms:modified>
</cp:coreProperties>
</file>