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87" r:id="rId4"/>
    <p:sldId id="288" r:id="rId5"/>
    <p:sldId id="262" r:id="rId6"/>
    <p:sldId id="290" r:id="rId7"/>
    <p:sldId id="275" r:id="rId8"/>
    <p:sldId id="292" r:id="rId9"/>
    <p:sldId id="267" r:id="rId10"/>
    <p:sldId id="285" r:id="rId11"/>
    <p:sldId id="266" r:id="rId12"/>
    <p:sldId id="291" r:id="rId13"/>
    <p:sldId id="279" r:id="rId14"/>
    <p:sldId id="284" r:id="rId15"/>
    <p:sldId id="293" r:id="rId16"/>
    <p:sldId id="281" r:id="rId17"/>
    <p:sldId id="282" r:id="rId18"/>
    <p:sldId id="289" r:id="rId19"/>
    <p:sldId id="294" r:id="rId20"/>
    <p:sldId id="283" r:id="rId21"/>
    <p:sldId id="286" r:id="rId22"/>
    <p:sldId id="27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4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5" autoAdjust="0"/>
    <p:restoredTop sz="94660"/>
  </p:normalViewPr>
  <p:slideViewPr>
    <p:cSldViewPr snapToGrid="0">
      <p:cViewPr>
        <p:scale>
          <a:sx n="125" d="100"/>
          <a:sy n="125" d="100"/>
        </p:scale>
        <p:origin x="-192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3172657070834174E-2"/>
          <c:y val="4.8438995156403826E-2"/>
          <c:w val="0.90450364937259553"/>
          <c:h val="0.88404108331496234"/>
        </c:manualLayout>
      </c:layout>
      <c:bar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5"/>
              <c:layout>
                <c:manualLayout>
                  <c:x val="-2.3407605481213368E-3"/>
                  <c:y val="3.3552357132346083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709,5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strRef>
              <c:f>Лист1!$A$3:$F$3</c:f>
              <c:strCache>
                <c:ptCount val="6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  <c:pt idx="4">
                  <c:v>2015 год</c:v>
                </c:pt>
                <c:pt idx="5">
                  <c:v>2016 год</c:v>
                </c:pt>
              </c:strCache>
            </c:strRef>
          </c:cat>
          <c:val>
            <c:numRef>
              <c:f>Лист1!$A$4:$F$4</c:f>
              <c:numCache>
                <c:formatCode>General</c:formatCode>
                <c:ptCount val="6"/>
                <c:pt idx="0">
                  <c:v>658.17800000000011</c:v>
                </c:pt>
                <c:pt idx="1">
                  <c:v>369.74599999999992</c:v>
                </c:pt>
                <c:pt idx="2">
                  <c:v>1162.204</c:v>
                </c:pt>
                <c:pt idx="3">
                  <c:v>422.73200000000003</c:v>
                </c:pt>
                <c:pt idx="4">
                  <c:v>575.71199999999999</c:v>
                </c:pt>
                <c:pt idx="5">
                  <c:v>709.5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737344"/>
        <c:axId val="75747328"/>
      </c:barChart>
      <c:catAx>
        <c:axId val="75737344"/>
        <c:scaling>
          <c:orientation val="minMax"/>
        </c:scaling>
        <c:delete val="0"/>
        <c:axPos val="b"/>
        <c:majorTickMark val="out"/>
        <c:minorTickMark val="none"/>
        <c:tickLblPos val="nextTo"/>
        <c:crossAx val="75747328"/>
        <c:crosses val="autoZero"/>
        <c:auto val="1"/>
        <c:lblAlgn val="ctr"/>
        <c:lblOffset val="100"/>
        <c:noMultiLvlLbl val="0"/>
      </c:catAx>
      <c:valAx>
        <c:axId val="75747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7373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0.09757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5425587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00BA-17B1-4494-A56F-E3163FACA4B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5D5-E583-42D6-8B87-6901BA7EE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25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00BA-17B1-4494-A56F-E3163FACA4B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5D5-E583-42D6-8B87-6901BA7EE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06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00BA-17B1-4494-A56F-E3163FACA4B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5D5-E583-42D6-8B87-6901BA7EE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4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00BA-17B1-4494-A56F-E3163FACA4B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5D5-E583-42D6-8B87-6901BA7EE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1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00BA-17B1-4494-A56F-E3163FACA4B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5D5-E583-42D6-8B87-6901BA7EE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23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00BA-17B1-4494-A56F-E3163FACA4B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5D5-E583-42D6-8B87-6901BA7EE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56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00BA-17B1-4494-A56F-E3163FACA4B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5D5-E583-42D6-8B87-6901BA7EE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5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00BA-17B1-4494-A56F-E3163FACA4B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5D5-E583-42D6-8B87-6901BA7EE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4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00BA-17B1-4494-A56F-E3163FACA4B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5D5-E583-42D6-8B87-6901BA7EE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1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00BA-17B1-4494-A56F-E3163FACA4B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5D5-E583-42D6-8B87-6901BA7EE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7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00BA-17B1-4494-A56F-E3163FACA4B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5D5-E583-42D6-8B87-6901BA7EE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05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000BA-17B1-4494-A56F-E3163FACA4B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745D5-E583-42D6-8B87-6901BA7EE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28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vanyushanikis\Рабочий стол\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9766" y="131712"/>
            <a:ext cx="11592468" cy="6418729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1601373" y="1324631"/>
            <a:ext cx="9256541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28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3" y="367803"/>
            <a:ext cx="6159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8125" y="376015"/>
            <a:ext cx="1114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городского хозяйства Администрации МО «Город Архангельск»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30593" y="1640793"/>
            <a:ext cx="10386975" cy="3411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Ремонт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объектов дорожной инфраструктуры в 2016 году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 «Город Архангельск»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821723" y="5838093"/>
            <a:ext cx="5169876" cy="1019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Архангельск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21 октября 2016 года</a:t>
            </a:r>
            <a:b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8139" y="174171"/>
            <a:ext cx="11592468" cy="6418729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atin typeface="Arial" charset="0"/>
              </a:rPr>
              <a:t> 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3" y="367803"/>
            <a:ext cx="6159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636567" y="842576"/>
            <a:ext cx="107735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Проезд у дома № 4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ул. 23 Гвардейской дивизии </a:t>
            </a:r>
            <a:endParaRPr lang="ru-RU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  <p:pic>
        <p:nvPicPr>
          <p:cNvPr id="2050" name="Picture 2" descr="C:\Documents and Settings\vanyushanikis\Рабочий стол\К презентации\Фото о  19.10.16\Гвардейской дивизии д. 6 корп.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3910" y="527538"/>
            <a:ext cx="4353168" cy="3264876"/>
          </a:xfrm>
          <a:prstGeom prst="rect">
            <a:avLst/>
          </a:prstGeom>
          <a:noFill/>
        </p:spPr>
      </p:pic>
      <p:pic>
        <p:nvPicPr>
          <p:cNvPr id="2051" name="Picture 3" descr="C:\Documents and Settings\vanyushanikis\Рабочий стол\К презентации\Фото о  19.10.16\Краснофлотско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1429" y="2917371"/>
            <a:ext cx="4415065" cy="314869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76665" y="4492918"/>
            <a:ext cx="107735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 по ул. Краснофлотская</a:t>
            </a:r>
            <a:endParaRPr lang="ru-RU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317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9766" y="131712"/>
            <a:ext cx="11592468" cy="6418729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542971" y="1771649"/>
            <a:ext cx="619238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28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41421" y="44842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endParaRPr lang="ru-RU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3" y="367803"/>
            <a:ext cx="6159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19908" y="250018"/>
            <a:ext cx="1077350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ремонту асфальтобетонного покрытия, реализованные за счёт средств, выделенных из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резервного фонда Правительства Архангельской области</a:t>
            </a:r>
          </a:p>
          <a:p>
            <a:endParaRPr lang="ru-RU" sz="32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62743" y="1866204"/>
          <a:ext cx="10043329" cy="3932283"/>
        </p:xfrm>
        <a:graphic>
          <a:graphicData uri="http://schemas.openxmlformats.org/drawingml/2006/table">
            <a:tbl>
              <a:tblPr/>
              <a:tblGrid>
                <a:gridCol w="560732"/>
                <a:gridCol w="5661314"/>
                <a:gridCol w="1760075"/>
                <a:gridCol w="2061208"/>
              </a:tblGrid>
              <a:tr h="906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объекта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Стоимость работ, 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Площадь, м2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Устройство тротуара и парковки: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 пр. Обводный канал от ул. Вологодской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ул.Комсомольской;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1 097 390,13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566,35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Ремонт тротуара: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набережной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Северной Двины от ул. Свободы до ул.Петра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Норицына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396 175,78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430,00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1 493 565,91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996,35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42587" y="6014815"/>
            <a:ext cx="11149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протяжённость 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0,34 км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9766" y="131712"/>
            <a:ext cx="11592468" cy="6418729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542971" y="1771649"/>
            <a:ext cx="619238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28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41421" y="44842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endParaRPr lang="ru-RU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3" y="367803"/>
            <a:ext cx="6159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95844" y="5666472"/>
            <a:ext cx="11149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тротуара просп. Обводный канал к проведению мероприятий, посвящённых 75-летию прихода первого союзного конвоя «Дервиш»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Documents and Settings\vanyushanikis\Рабочий стол\К презентации\Новая папка\20161021_080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1944" y="424260"/>
            <a:ext cx="7590971" cy="5171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39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9766" y="118833"/>
            <a:ext cx="11592468" cy="6418729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atin typeface="Arial" charset="0"/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3" y="367803"/>
            <a:ext cx="6159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19908" y="250018"/>
            <a:ext cx="1077350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ремонту асфальтобетонного покрытия, выполненные за счёт средств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из федерального бюджета</a:t>
            </a:r>
          </a:p>
          <a:p>
            <a:endParaRPr lang="ru-RU" sz="3200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055076" y="1851976"/>
          <a:ext cx="10117015" cy="3981249"/>
        </p:xfrm>
        <a:graphic>
          <a:graphicData uri="http://schemas.openxmlformats.org/drawingml/2006/table">
            <a:tbl>
              <a:tblPr/>
              <a:tblGrid>
                <a:gridCol w="932923"/>
                <a:gridCol w="4766539"/>
                <a:gridCol w="2448053"/>
                <a:gridCol w="1969500"/>
              </a:tblGrid>
              <a:tr h="1021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объекта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Стоимость работ,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Площадь, м2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просп.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Ломоносова от ул.Воскресенская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ул.Урицкого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82 788 874,72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55 414,00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просп.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Ломоносова от ул.Гагарина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ул. Воскресенской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2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ул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 Розы Люксембург от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наб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 Северной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Двины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 просп.Обводный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канал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16 158 199,84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8 650,40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98 947 074,56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64 064,40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42587" y="6014815"/>
            <a:ext cx="11149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протяжённость 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5,9 км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9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4596" y="0"/>
            <a:ext cx="11592468" cy="6418729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atin typeface="Arial" charset="0"/>
              </a:rPr>
              <a:t> 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3" y="367803"/>
            <a:ext cx="6159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Documents and Settings\vanyushanikis\Рабочий стол\К презентации\Фото\пр.Ломонос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7328" y="246188"/>
            <a:ext cx="4079628" cy="5439503"/>
          </a:xfrm>
          <a:prstGeom prst="rect">
            <a:avLst/>
          </a:prstGeom>
          <a:noFill/>
        </p:spPr>
      </p:pic>
      <p:pic>
        <p:nvPicPr>
          <p:cNvPr id="1027" name="Picture 3" descr="C:\Documents and Settings\vanyushanikis\Рабочий стол\К презентации\Фото\пр.Ломоносо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2985" y="1061221"/>
            <a:ext cx="4067907" cy="514614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826368" y="5780782"/>
            <a:ext cx="107735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просп. Ломоносова</a:t>
            </a:r>
            <a:endParaRPr lang="ru-RU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317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6539" y="217714"/>
            <a:ext cx="11592468" cy="6418729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atin typeface="Arial" charset="0"/>
              </a:rPr>
              <a:t> 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3" y="367803"/>
            <a:ext cx="6159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20540" y="5475982"/>
            <a:ext cx="107735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Розы Люксембург от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Северной Двины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просп. Обводный канал   </a:t>
            </a:r>
            <a:endParaRPr lang="ru-R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8" y="1099677"/>
            <a:ext cx="4237769" cy="4154494"/>
          </a:xfrm>
          <a:prstGeom prst="rect">
            <a:avLst/>
          </a:prstGeom>
        </p:spPr>
      </p:pic>
      <p:pic>
        <p:nvPicPr>
          <p:cNvPr id="4098" name="Picture 2" descr="F:\Новая папка\20161021_0813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4772" y="1553028"/>
            <a:ext cx="4940903" cy="3705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17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9766" y="118833"/>
            <a:ext cx="11592468" cy="6418729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atin typeface="Arial" charset="0"/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3" y="367803"/>
            <a:ext cx="6159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19908" y="250018"/>
            <a:ext cx="1077350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ремонту асфальтобетонного покрытия, выполненные за счёт средств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выделенных средств из областного бюджета</a:t>
            </a:r>
          </a:p>
          <a:p>
            <a:endParaRPr lang="ru-RU" sz="32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055077" y="1942220"/>
          <a:ext cx="10175630" cy="4165850"/>
        </p:xfrm>
        <a:graphic>
          <a:graphicData uri="http://schemas.openxmlformats.org/drawingml/2006/table">
            <a:tbl>
              <a:tblPr/>
              <a:tblGrid>
                <a:gridCol w="938328"/>
                <a:gridCol w="4794154"/>
                <a:gridCol w="2462237"/>
                <a:gridCol w="1980911"/>
              </a:tblGrid>
              <a:tr h="728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объекта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Стоимость работ, 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Площадь, м2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просп.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Новгородский на участке от ул.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Выучейского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ул. Серафимовича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6 608 942,24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2 479,00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ул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 Октябрьская от пр.Ленинградский до ул.Островского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5 441 442,07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3 126,00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ул. Ф. Абрамова от дома №9 по ул. Ф. Абрамова                   до ул.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Галушина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4 802 246,11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3 972,00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ул. Красной Звезды от пр.Ленинградский до ул.Ф.Абрамова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5 636 332,72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3 356,00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пр. Троицкий от ул.Воскресенская до ул.Логинова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28 111 971,81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20 202,00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пр. Троицкий на участке от ул. Садовая до ул. Гагарина (исключая пересечения с ул. Гайдара и ул. Вологодская);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20 202 962,58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14 640,00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ул. Терехина на участке от ул. Советская до ул.Адмирала Кузнецова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4 257 328,39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3 850,00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5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9766" y="118833"/>
            <a:ext cx="11592468" cy="6418729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atin typeface="Arial" charset="0"/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3" y="367803"/>
            <a:ext cx="6159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230922" y="557726"/>
          <a:ext cx="9929446" cy="3721199"/>
        </p:xfrm>
        <a:graphic>
          <a:graphicData uri="http://schemas.openxmlformats.org/drawingml/2006/table">
            <a:tbl>
              <a:tblPr/>
              <a:tblGrid>
                <a:gridCol w="913904"/>
                <a:gridCol w="4669371"/>
                <a:gridCol w="2398151"/>
                <a:gridCol w="1948020"/>
              </a:tblGrid>
              <a:tr h="491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ул. Петрова от Маймаксанского шоссе до ул. Маслова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11 561 337,83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10 399,00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ул. Советская от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Маймаксанского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шоссе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ул. Маяковского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15 352 320,66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12 806,45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наб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 Северной Двины от ул.Коммунальная до стадиона «Буревестник»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3 838 724,93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3 094,00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ул. Розы Люксембург от пр.Обводный канал                        до ул. Шабалина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5 186 438,50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4 364,71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ул. Шабалина от пр.Обводный канал до ул. Розы Люксембург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9 791 345,19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5 900,00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ул. Логинова от пр.Ломоносова до пр.Обводный канал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12 068 870,41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9 732,00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ул. Дачная от Окружного шоссе в сторону моста через реку Юрас по ул. Дачной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12 429 104,19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11 595,30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145 289 367,67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109 516,46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00495" y="4420475"/>
            <a:ext cx="11149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протяжённость 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11,1 км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9766" y="118833"/>
            <a:ext cx="11592468" cy="6418729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atin typeface="Arial" charset="0"/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3" y="367803"/>
            <a:ext cx="6159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90895" y="4841390"/>
            <a:ext cx="11149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просп. Новгородский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ул.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Выучейского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ул. Серафимовича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Documents and Settings\vanyushanikis\Рабочий стол\150млн\Новгородский\IMG_20160831_170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1429" y="870857"/>
            <a:ext cx="4489751" cy="3367313"/>
          </a:xfrm>
          <a:prstGeom prst="rect">
            <a:avLst/>
          </a:prstGeom>
          <a:noFill/>
        </p:spPr>
      </p:pic>
      <p:pic>
        <p:nvPicPr>
          <p:cNvPr id="1027" name="Picture 3" descr="C:\Documents and Settings\vanyushanikis\Рабочий стол\150млн\Новгородский\IMG_2016-09-14_104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3314" y="1648730"/>
            <a:ext cx="4544062" cy="3408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5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9766" y="118833"/>
            <a:ext cx="11592468" cy="6418729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atin typeface="Arial" charset="0"/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3" y="367803"/>
            <a:ext cx="6159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90895" y="4841390"/>
            <a:ext cx="11149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Советская от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Маймаксанского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шоссе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ул. Маяковского 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4"/>
          <a:stretch>
            <a:fillRect/>
          </a:stretch>
        </p:blipFill>
        <p:spPr bwMode="auto">
          <a:xfrm>
            <a:off x="1442355" y="570137"/>
            <a:ext cx="4392387" cy="363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cuments and Settings\vanyushanikis\Рабочий стол\К презентации\150млн\Советская\IMG_20160925_1203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6438" y="1248228"/>
            <a:ext cx="4816930" cy="3612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5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vanyushanikis\Рабочий стол\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9766" y="131712"/>
            <a:ext cx="11592468" cy="6418729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844062" y="734095"/>
            <a:ext cx="6844625" cy="51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 2" pitchFamily="18" charset="2"/>
              <a:buNone/>
            </a:pPr>
            <a:endParaRPr lang="ru-RU" dirty="0" smtClean="0"/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ru-RU" dirty="0" smtClean="0">
                <a:latin typeface="Arial" charset="0"/>
              </a:rPr>
              <a:t>  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11680" y="571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40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3" y="367803"/>
            <a:ext cx="6159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9520" y="250018"/>
            <a:ext cx="110838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инфраструктура МО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«Город Архангельск»</a:t>
            </a:r>
          </a:p>
          <a:p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9938" y="2154828"/>
            <a:ext cx="51750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протяженность муниципальных дорог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заасфальтированных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 дорог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категории (шириной 6 м) с учетом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внутридворовых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проездов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км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 тротуаров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находящиеся в неудовлетворительном состоянии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551144"/>
              </p:ext>
            </p:extLst>
          </p:nvPr>
        </p:nvGraphicFramePr>
        <p:xfrm>
          <a:off x="5957521" y="2439824"/>
          <a:ext cx="5425587" cy="3785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825383" y="1843385"/>
            <a:ext cx="6366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содержания и ремонта дорожной инфраструктуры, млн.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2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9766" y="118833"/>
            <a:ext cx="11592468" cy="6418729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atin typeface="Arial" charset="0"/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3" y="367803"/>
            <a:ext cx="6159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19908" y="250018"/>
            <a:ext cx="107735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ремонту асфальтобетонного покрытия тротуара,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мероприятия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ведомственной целевой программы «Развитие городского хозяйства на территории муниципального образования «Город Архангельск» </a:t>
            </a:r>
          </a:p>
          <a:p>
            <a:endParaRPr lang="ru-RU" sz="3200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270002" y="2465542"/>
          <a:ext cx="10163907" cy="2601940"/>
        </p:xfrm>
        <a:graphic>
          <a:graphicData uri="http://schemas.openxmlformats.org/drawingml/2006/table">
            <a:tbl>
              <a:tblPr/>
              <a:tblGrid>
                <a:gridCol w="802063"/>
                <a:gridCol w="5786304"/>
                <a:gridCol w="1910862"/>
                <a:gridCol w="1664678"/>
              </a:tblGrid>
              <a:tr h="707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объекта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Стоимость работ,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Площадь, м2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Тротуар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 ул. Воскресенская 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ул. Ч.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Лучинского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 просп.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Советских Космонавтов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5 581 590,15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2 510,00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5 581 590,15</a:t>
                      </a:r>
                      <a:endParaRPr lang="ru-RU" sz="16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2 510,00</a:t>
                      </a:r>
                      <a:endParaRPr lang="ru-RU" sz="16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61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9766" y="118833"/>
            <a:ext cx="11592468" cy="6418729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atin typeface="Arial" charset="0"/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3" y="367803"/>
            <a:ext cx="6159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69257" y="1001485"/>
            <a:ext cx="76490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настоящее время Администрацией муниципального образования «Город Архангельск» ведётся работа по составлению перечня дворовых территорий и проездов к ним, а также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дорог общего пользования местного значения и тротуаров, ремонт которых планируется выполнить за счёт средств дорожного фонда в 2017 году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vanyushanikis\Рабочий стол\udrabsteg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19886" y="1291771"/>
            <a:ext cx="2845253" cy="4097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961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15" descr="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0676" y="0"/>
            <a:ext cx="1233267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9766" y="211016"/>
            <a:ext cx="11592468" cy="6418729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666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859583" y="4282989"/>
            <a:ext cx="7554349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15992" y="2607652"/>
            <a:ext cx="85010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3" y="367803"/>
            <a:ext cx="6159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08125" y="376015"/>
            <a:ext cx="1114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городского хозяйства Администрации МО «Город Архангельск»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6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9766" y="131712"/>
            <a:ext cx="11592468" cy="6418729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98325" y="448424"/>
            <a:ext cx="298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ru-RU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3" y="367803"/>
            <a:ext cx="6159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74058" y="304798"/>
            <a:ext cx="10319657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На ремонт улично-дорожной сети в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2016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году из городского, областного и федерального бюджетов направлено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408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млн. руб., 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106,1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млн. руб. – муниципальный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дорожный фонд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43,5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млн. руб. – муниципальные контракты на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сезонное содержание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7,2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млн. руб. –  резервный фонд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Администрации города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млн. руб.– резервного фонда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Правительства Архангельской области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млн. руб. – межбюджетные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трансферы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из федерального бюджета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145,3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млн. руб. –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дополнительно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выделенные средства из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областного бюджета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5,5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млн. руб. – ведомственная целевая  программа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«Развитие городского хозяйства на территории муниципального образования «Город Архангельск».</a:t>
            </a:r>
          </a:p>
          <a:p>
            <a:pPr algn="just"/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3213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9766" y="131712"/>
            <a:ext cx="11592468" cy="6418729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98325" y="448424"/>
            <a:ext cx="298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ru-RU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3" y="367803"/>
            <a:ext cx="6159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45029" y="827311"/>
            <a:ext cx="105083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полученные средства выполнено: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ремонт дорог и тротуаров на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объектах в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территориальных округах общей площадью более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295 687 м2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протяженностью более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31 км.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3213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2591" y="131712"/>
            <a:ext cx="11592468" cy="6418729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3" y="367803"/>
            <a:ext cx="6159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19908" y="250018"/>
            <a:ext cx="107735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ремонту асфальтобетонного покрытия, выполненные за счёт средств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дорожного фонда </a:t>
            </a:r>
          </a:p>
          <a:p>
            <a:endParaRPr lang="ru-RU" sz="32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78523" y="1418493"/>
          <a:ext cx="10175630" cy="4491618"/>
        </p:xfrm>
        <a:graphic>
          <a:graphicData uri="http://schemas.openxmlformats.org/drawingml/2006/table">
            <a:tbl>
              <a:tblPr/>
              <a:tblGrid>
                <a:gridCol w="1058947"/>
                <a:gridCol w="5027860"/>
                <a:gridCol w="1960159"/>
                <a:gridCol w="2128664"/>
              </a:tblGrid>
              <a:tr h="598993">
                <a:tc>
                  <a:txBody>
                    <a:bodyPr/>
                    <a:lstStyle/>
                    <a:p>
                      <a:pPr marL="0" marR="0" indent="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№ </a:t>
                      </a:r>
                      <a:r>
                        <a:rPr lang="ru-RU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3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3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3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объекта</a:t>
                      </a:r>
                      <a:endParaRPr lang="ru-RU" sz="13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Стоимость работ, </a:t>
                      </a:r>
                      <a:endParaRPr lang="ru-RU" sz="13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endParaRPr lang="ru-RU" sz="13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Площадь, м2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589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ул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. Капитана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Хромцова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от моста через реку Долгая щель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разворотной площадки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19 049 117,67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15 450,00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589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ул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. Мостовая от ул.Кировской до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Маймаксанского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шоссе (картами)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457200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13 165 391,25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11 053,30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392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просп.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Никольский от ул.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Валявкина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до ул.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Кедрова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29 305 033,56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22 818,00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392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ул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. Малиновского от ул.Партизанской до ул.Химиков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11 053 229,22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4 963,60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392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ул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. Кировская (картами)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17 769 235,77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14 800,00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392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ул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. Адмирала Кузнецова от ул. Советская до ул.Терехина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15 816 312,27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11 423,00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392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106 158 319,74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80 507,90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42587" y="6014815"/>
            <a:ext cx="11149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протяжённость 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8,9 км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4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2591" y="131712"/>
            <a:ext cx="11592468" cy="6418729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3" y="367803"/>
            <a:ext cx="6159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3273" y="4853672"/>
            <a:ext cx="11149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Адмирала Кузнецова </a:t>
            </a:r>
            <a:b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ул. Советская до ул. Терёхина  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86" y="615486"/>
            <a:ext cx="4173970" cy="3971027"/>
          </a:xfrm>
          <a:prstGeom prst="rect">
            <a:avLst/>
          </a:prstGeom>
        </p:spPr>
      </p:pic>
      <p:pic>
        <p:nvPicPr>
          <p:cNvPr id="1026" name="Picture 2" descr="C:\Documents and Settings\vanyushanikis\Рабочий стол\К презентации\Адм.Кузн\IMG_06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5216" y="1756228"/>
            <a:ext cx="4796972" cy="3597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74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9766" y="118833"/>
            <a:ext cx="11592468" cy="6418729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atin typeface="Arial" charset="0"/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3" y="367803"/>
            <a:ext cx="6159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19908" y="250018"/>
            <a:ext cx="107735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ремонту асфальтобетонного покрытия, выполненные в рамках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контрактов на сезонное содержание</a:t>
            </a:r>
          </a:p>
          <a:p>
            <a:endParaRPr lang="ru-RU" sz="3200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219199" y="1435239"/>
          <a:ext cx="10330821" cy="4403522"/>
        </p:xfrm>
        <a:graphic>
          <a:graphicData uri="http://schemas.openxmlformats.org/drawingml/2006/table">
            <a:tbl>
              <a:tblPr/>
              <a:tblGrid>
                <a:gridCol w="687192"/>
                <a:gridCol w="5856425"/>
                <a:gridCol w="1803249"/>
                <a:gridCol w="1983955"/>
              </a:tblGrid>
              <a:tr h="889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объекта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Стоимость работ,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Площадь, м2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ул. Нагорная от ул. Гайдара до ул. Воскресенская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43 540 826,21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36 500,00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ул. Куйбышева от автодороги М-8 до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ул.Цигломенская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спуск с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Кузнечевского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моста - ул. Таймырская – ул.Советская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ул.Таймырская до ул. Терехина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ул. Урицкого от просп. Ленинградский до просп. Обводный канал;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ул. Р.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Шаниной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от ул. Урицкого до подъема на Северодвинский мост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просп. Ленинградский от ул. Коммунальная в сторону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ул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 Касаткиной.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43 540 826,21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36 500,00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42587" y="6014815"/>
            <a:ext cx="11149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протяжённость 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4,6 км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9766" y="118833"/>
            <a:ext cx="11592468" cy="6418729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atin typeface="Arial" charset="0"/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3" y="367803"/>
            <a:ext cx="6159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53902" y="4940757"/>
            <a:ext cx="11149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Урицкого от просп. Ленинградский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просп. Обводный канал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4" t="-2214"/>
          <a:stretch>
            <a:fillRect/>
          </a:stretch>
        </p:blipFill>
        <p:spPr bwMode="auto">
          <a:xfrm>
            <a:off x="1204687" y="702127"/>
            <a:ext cx="4644570" cy="382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vanyushanikis\Рабочий стол\К презентации\Уриц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8729" y="1841952"/>
            <a:ext cx="4858023" cy="4010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19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9766" y="131712"/>
            <a:ext cx="11592468" cy="6418729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98325" y="448424"/>
            <a:ext cx="298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ru-RU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3" y="367803"/>
            <a:ext cx="6159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19908" y="250018"/>
            <a:ext cx="107735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ремонту асфальтобетонного покрытия, реализованные за счёт средств, выделенных из </a:t>
            </a:r>
            <a:r>
              <a:rPr lang="ru-RU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резервного фонда Администрации города</a:t>
            </a:r>
          </a:p>
          <a:p>
            <a:endParaRPr lang="ru-RU" sz="3200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101970" y="1355681"/>
          <a:ext cx="10070123" cy="5096243"/>
        </p:xfrm>
        <a:graphic>
          <a:graphicData uri="http://schemas.openxmlformats.org/drawingml/2006/table">
            <a:tbl>
              <a:tblPr/>
              <a:tblGrid>
                <a:gridCol w="654158"/>
                <a:gridCol w="6364980"/>
                <a:gridCol w="1300747"/>
                <a:gridCol w="1750238"/>
              </a:tblGrid>
              <a:tr h="792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объекта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Стоимость работ,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Площадь, м2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Ремонт дворовых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территорий:</a:t>
                      </a: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ул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 23-й Гвардейской дивизии, д. 4;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 ул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 23-й Гвардейской дивизии, д. 6, корп.1;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 ул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 Павла Усова, д. 25-27;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 ул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 Розы Люксембург, д. 21.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2 058 361,07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1 220,0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Ремонт внутриквартальных проездов: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ул. Пионерской, д. 82, корп.1;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ул. Победы, д.46;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ул. Заводская, д.99, корп.1.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 от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пр. Ломоносова, вдоль здания №7, корп.1 по ул. Воскресенской, с выходом  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ул.Свободы.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2 321 160,78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1 917,0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Ремонт тротуара: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ул. Урицкого, д.49.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635 187,02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178,5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Ремонт тротуара: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 по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ул.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Никитова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чётная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сторона) от д.2 до дома №16 по 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ул.Никитова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1 510 722,35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596,5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Ремонт тротуара по ул. Краснофлотской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700 555,52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191,0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7 225 986,74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4103,0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13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1101</Words>
  <Application>Microsoft Office PowerPoint</Application>
  <PresentationFormat>Произвольный</PresentationFormat>
  <Paragraphs>310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Казимирова Лия Дмитриевна</dc:creator>
  <cp:lastModifiedBy>Ксения Олеговна Дашевская</cp:lastModifiedBy>
  <cp:revision>111</cp:revision>
  <dcterms:created xsi:type="dcterms:W3CDTF">2014-11-27T12:12:47Z</dcterms:created>
  <dcterms:modified xsi:type="dcterms:W3CDTF">2016-10-24T11:36:29Z</dcterms:modified>
</cp:coreProperties>
</file>