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722" r:id="rId2"/>
  </p:sldMasterIdLst>
  <p:notesMasterIdLst>
    <p:notesMasterId r:id="rId10"/>
  </p:notesMasterIdLst>
  <p:sldIdLst>
    <p:sldId id="337" r:id="rId3"/>
    <p:sldId id="343" r:id="rId4"/>
    <p:sldId id="339" r:id="rId5"/>
    <p:sldId id="344" r:id="rId6"/>
    <p:sldId id="345" r:id="rId7"/>
    <p:sldId id="346" r:id="rId8"/>
    <p:sldId id="347" r:id="rId9"/>
  </p:sldIdLst>
  <p:sldSz cx="9144000" cy="5143500" type="screen16x9"/>
  <p:notesSz cx="6858000" cy="9926638"/>
  <p:defaultTextStyle>
    <a:defPPr>
      <a:defRPr lang="ru-RU"/>
    </a:defPPr>
    <a:lvl1pPr marL="0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A78"/>
    <a:srgbClr val="C6D9F1"/>
    <a:srgbClr val="6699FF"/>
    <a:srgbClr val="EBF1F4"/>
    <a:srgbClr val="E9EFF7"/>
    <a:srgbClr val="F6F9FC"/>
    <a:srgbClr val="005294"/>
    <a:srgbClr val="6CAAC0"/>
    <a:srgbClr val="CDE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3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750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6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71800" cy="496332"/>
          </a:xfrm>
          <a:prstGeom prst="rect">
            <a:avLst/>
          </a:prstGeom>
        </p:spPr>
        <p:txBody>
          <a:bodyPr vert="horz" lIns="93782" tIns="46891" rIns="93782" bIns="46891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20" y="1"/>
            <a:ext cx="2971800" cy="496332"/>
          </a:xfrm>
          <a:prstGeom prst="rect">
            <a:avLst/>
          </a:prstGeom>
        </p:spPr>
        <p:txBody>
          <a:bodyPr vert="horz" lIns="93782" tIns="46891" rIns="93782" bIns="46891" rtlCol="0"/>
          <a:lstStyle>
            <a:lvl1pPr algn="r">
              <a:defRPr sz="1300"/>
            </a:lvl1pPr>
          </a:lstStyle>
          <a:p>
            <a:fld id="{5D78235B-9633-483C-8327-53B011049E47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6125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82" tIns="46891" rIns="93782" bIns="4689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2" y="4715157"/>
            <a:ext cx="5486400" cy="4466987"/>
          </a:xfrm>
          <a:prstGeom prst="rect">
            <a:avLst/>
          </a:prstGeom>
        </p:spPr>
        <p:txBody>
          <a:bodyPr vert="horz" lIns="93782" tIns="46891" rIns="93782" bIns="468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3"/>
            <a:ext cx="2971800" cy="496332"/>
          </a:xfrm>
          <a:prstGeom prst="rect">
            <a:avLst/>
          </a:prstGeom>
        </p:spPr>
        <p:txBody>
          <a:bodyPr vert="horz" lIns="93782" tIns="46891" rIns="93782" bIns="46891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20" y="9428583"/>
            <a:ext cx="2971800" cy="496332"/>
          </a:xfrm>
          <a:prstGeom prst="rect">
            <a:avLst/>
          </a:prstGeom>
        </p:spPr>
        <p:txBody>
          <a:bodyPr vert="horz" lIns="93782" tIns="46891" rIns="93782" bIns="46891" rtlCol="0" anchor="b"/>
          <a:lstStyle>
            <a:lvl1pPr algn="r">
              <a:defRPr sz="1300"/>
            </a:lvl1pPr>
          </a:lstStyle>
          <a:p>
            <a:fld id="{172AE52E-5C56-4C56-88EE-A14DCE602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86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13" Type="http://schemas.openxmlformats.org/officeDocument/2006/relationships/oleObject" Target="../embeddings/oleObject5.bin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2.jpe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oleObject" Target="../embeddings/oleObject4.bin"/><Relationship Id="rId5" Type="http://schemas.openxmlformats.org/officeDocument/2006/relationships/tags" Target="../tags/tag11.xml"/><Relationship Id="rId10" Type="http://schemas.openxmlformats.org/officeDocument/2006/relationships/image" Target="../media/image1.emf"/><Relationship Id="rId4" Type="http://schemas.openxmlformats.org/officeDocument/2006/relationships/tags" Target="../tags/tag10.xml"/><Relationship Id="rId9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13" Type="http://schemas.openxmlformats.org/officeDocument/2006/relationships/oleObject" Target="../embeddings/oleObject8.bin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2.jpeg"/><Relationship Id="rId2" Type="http://schemas.openxmlformats.org/officeDocument/2006/relationships/tags" Target="../tags/tag14.xml"/><Relationship Id="rId1" Type="http://schemas.openxmlformats.org/officeDocument/2006/relationships/vmlDrawing" Target="../drawings/vmlDrawing3.vml"/><Relationship Id="rId6" Type="http://schemas.openxmlformats.org/officeDocument/2006/relationships/tags" Target="../tags/tag18.xml"/><Relationship Id="rId11" Type="http://schemas.openxmlformats.org/officeDocument/2006/relationships/oleObject" Target="../embeddings/oleObject7.bin"/><Relationship Id="rId5" Type="http://schemas.openxmlformats.org/officeDocument/2006/relationships/tags" Target="../tags/tag17.xml"/><Relationship Id="rId10" Type="http://schemas.openxmlformats.org/officeDocument/2006/relationships/image" Target="../media/image1.emf"/><Relationship Id="rId4" Type="http://schemas.openxmlformats.org/officeDocument/2006/relationships/tags" Target="../tags/tag16.xml"/><Relationship Id="rId9" Type="http://schemas.openxmlformats.org/officeDocument/2006/relationships/oleObject" Target="../embeddings/oleObject6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13" Type="http://schemas.openxmlformats.org/officeDocument/2006/relationships/oleObject" Target="../embeddings/oleObject11.bin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tags" Target="../tags/tag24.xml"/><Relationship Id="rId11" Type="http://schemas.openxmlformats.org/officeDocument/2006/relationships/oleObject" Target="../embeddings/oleObject10.bin"/><Relationship Id="rId5" Type="http://schemas.openxmlformats.org/officeDocument/2006/relationships/tags" Target="../tags/tag23.xml"/><Relationship Id="rId10" Type="http://schemas.openxmlformats.org/officeDocument/2006/relationships/image" Target="../media/image1.emf"/><Relationship Id="rId4" Type="http://schemas.openxmlformats.org/officeDocument/2006/relationships/tags" Target="../tags/tag22.xml"/><Relationship Id="rId9" Type="http://schemas.openxmlformats.org/officeDocument/2006/relationships/oleObject" Target="../embeddings/oleObject9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Master" Target="../slideMasters/slideMaster1.xml"/><Relationship Id="rId18" Type="http://schemas.openxmlformats.org/officeDocument/2006/relationships/oleObject" Target="../embeddings/oleObject14.bin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2.jpeg"/><Relationship Id="rId2" Type="http://schemas.openxmlformats.org/officeDocument/2006/relationships/tags" Target="../tags/tag26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1.emf"/><Relationship Id="rId10" Type="http://schemas.openxmlformats.org/officeDocument/2006/relationships/tags" Target="../tags/tag34.xml"/><Relationship Id="rId19" Type="http://schemas.openxmlformats.org/officeDocument/2006/relationships/image" Target="../media/image3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oleObject" Target="../embeddings/oleObject12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1.emf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3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6" Type="http://schemas.openxmlformats.org/officeDocument/2006/relationships/tags" Target="../tags/tag41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40.xml"/><Relationship Id="rId15" Type="http://schemas.openxmlformats.org/officeDocument/2006/relationships/image" Target="../media/image2.jpeg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oleObject" Target="../embeddings/oleObject16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Master" Target="../slideMasters/slideMaster1.xml"/><Relationship Id="rId17" Type="http://schemas.openxmlformats.org/officeDocument/2006/relationships/oleObject" Target="../embeddings/oleObject20.bin"/><Relationship Id="rId2" Type="http://schemas.openxmlformats.org/officeDocument/2006/relationships/tags" Target="../tags/tag46.xml"/><Relationship Id="rId16" Type="http://schemas.openxmlformats.org/officeDocument/2006/relationships/image" Target="../media/image2.jpeg"/><Relationship Id="rId1" Type="http://schemas.openxmlformats.org/officeDocument/2006/relationships/vmlDrawing" Target="../drawings/vmlDrawing7.v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oleObject" Target="../embeddings/oleObject19.bin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2.bin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slideMaster" Target="../slideMasters/slideMaster1.xml"/><Relationship Id="rId17" Type="http://schemas.openxmlformats.org/officeDocument/2006/relationships/image" Target="../media/image6.jpeg"/><Relationship Id="rId2" Type="http://schemas.openxmlformats.org/officeDocument/2006/relationships/tags" Target="../tags/tag56.xml"/><Relationship Id="rId16" Type="http://schemas.openxmlformats.org/officeDocument/2006/relationships/image" Target="../media/image5.jpeg"/><Relationship Id="rId1" Type="http://schemas.openxmlformats.org/officeDocument/2006/relationships/vmlDrawing" Target="../drawings/vmlDrawing8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image" Target="../media/image4.jpeg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1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2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/>
          <p:nvPr userDrawn="1">
            <p:custDataLst>
              <p:tags r:id="rId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1D073192-62A5-4900-9BAF-E78A80B51240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!!!Do not delete this text object!!!!_&quot;A4rb_standard&quot;"/>
          <p:cNvSpPr txBox="1"/>
          <p:nvPr>
            <p:custDataLst>
              <p:tags r:id="rId4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9" name="Straight Connector 9"/>
          <p:cNvCxnSpPr/>
          <p:nvPr userDrawn="1">
            <p:custDataLst>
              <p:tags r:id="rId5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2" name="Рисунок 5" descr="rus.jpg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RBGuides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4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Object 2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3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07" y="706203"/>
            <a:ext cx="7879374" cy="4507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77007" y="1450217"/>
            <a:ext cx="7879374" cy="9297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063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37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2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37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7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1700">
                <a:solidFill>
                  <a:srgbClr val="FFFFFF"/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1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511"/>
              </a:spcAft>
              <a:buNone/>
              <a:defRPr sz="1500">
                <a:solidFill>
                  <a:schemeClr val="tx2"/>
                </a:solidFill>
              </a:defRPr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27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19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7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tx2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>
            <p:custDataLst>
              <p:tags r:id="rId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DD02C37D-E261-46E9-BC48-0FBBA5CE4306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!!!Do not delete this text object!!!!_&quot;A4rb_standard&quot;"/>
          <p:cNvSpPr txBox="1"/>
          <p:nvPr>
            <p:custDataLst>
              <p:tags r:id="rId4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8" name="Straight Connector 9"/>
          <p:cNvCxnSpPr/>
          <p:nvPr userDrawn="1">
            <p:custDataLst>
              <p:tags r:id="rId5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1" name="Рисунок 5" descr="rus.jpg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RBGuides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3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77007" y="706203"/>
            <a:ext cx="7879374" cy="4507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11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1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14.07.2015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59C1-328E-694A-9B23-D7FF71D135B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9" descr="RVC_logo_Orenburg_go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15855" y="87639"/>
            <a:ext cx="1578734" cy="431884"/>
          </a:xfrm>
          <a:prstGeom prst="rect">
            <a:avLst/>
          </a:prstGeom>
        </p:spPr>
      </p:pic>
      <p:cxnSp>
        <p:nvCxnSpPr>
          <p:cNvPr id="8" name="Прямая соединительная линия 6"/>
          <p:cNvCxnSpPr>
            <a:cxnSpLocks noChangeShapeType="1"/>
          </p:cNvCxnSpPr>
          <p:nvPr userDrawn="1"/>
        </p:nvCxnSpPr>
        <p:spPr bwMode="auto">
          <a:xfrm>
            <a:off x="854320" y="283369"/>
            <a:ext cx="5439508" cy="1191"/>
          </a:xfrm>
          <a:prstGeom prst="line">
            <a:avLst/>
          </a:prstGeom>
          <a:noFill/>
          <a:ln w="9525" algn="ctr">
            <a:solidFill>
              <a:srgbClr val="0047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791308" y="70250"/>
            <a:ext cx="3429000" cy="232575"/>
          </a:xfrm>
          <a:prstGeom prst="rect">
            <a:avLst/>
          </a:prstGeom>
          <a:solidFill>
            <a:srgbClr val="FFFFFF"/>
          </a:solidFill>
          <a:ln>
            <a:noFill/>
            <a:headEnd/>
            <a:tailEnd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7925" tIns="38963" rIns="77925" bIns="38963">
            <a:spAutoFit/>
          </a:bodyPr>
          <a:lstStyle/>
          <a:p>
            <a:pPr eaLnBrk="0" hangingPunct="0">
              <a:defRPr/>
            </a:pPr>
            <a:r>
              <a:rPr kumimoji="1" lang="ru-RU" sz="10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Tahoma" pitchFamily="34" charset="0"/>
              </a:rPr>
              <a:t>ЧИСТАЯ ВОДА ДЛЯ ГОРОДОВ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09055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0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/>
          <p:nvPr userDrawn="1">
            <p:custDataLst>
              <p:tags r:id="rId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A05E64B0-7E58-441F-AA3F-6AE4797E8417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!!!Do not delete this text object!!!!_&quot;A4rb_standard&quot;"/>
          <p:cNvSpPr txBox="1"/>
          <p:nvPr>
            <p:custDataLst>
              <p:tags r:id="rId4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7" name="Straight Connector 9"/>
          <p:cNvCxnSpPr/>
          <p:nvPr userDrawn="1">
            <p:custDataLst>
              <p:tags r:id="rId5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9" name="Рисунок 5" descr="rus.jpg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RBGuides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1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3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3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4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/>
          <p:nvPr userDrawn="1">
            <p:custDataLst>
              <p:tags r:id="rId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5CE83E0B-AB2C-4854-BE6C-A7C0D2D8BB3A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!!!Do not delete this text object!!!!_&quot;A4rb_standard&quot;"/>
          <p:cNvSpPr txBox="1"/>
          <p:nvPr>
            <p:custDataLst>
              <p:tags r:id="rId4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12" name="Straight Connector 9"/>
          <p:cNvCxnSpPr/>
          <p:nvPr userDrawn="1">
            <p:custDataLst>
              <p:tags r:id="rId5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4" name="Рисунок 5" descr="rus.jpg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RBGuides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6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3" hidden="1"/>
          <p:cNvGraphicFramePr>
            <a:graphicFrameLocks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5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9"/>
          <p:cNvSpPr>
            <a:spLocks/>
          </p:cNvSpPr>
          <p:nvPr userDrawn="1">
            <p:custDataLst>
              <p:tags r:id="rId8"/>
            </p:custDataLst>
          </p:nvPr>
        </p:nvSpPr>
        <p:spPr>
          <a:xfrm>
            <a:off x="0" y="2643187"/>
            <a:ext cx="9144000" cy="1595438"/>
          </a:xfrm>
          <a:prstGeom prst="rect">
            <a:avLst/>
          </a:prstGeom>
          <a:solidFill>
            <a:schemeClr val="bg2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Rectangle 10"/>
          <p:cNvSpPr>
            <a:spLocks/>
          </p:cNvSpPr>
          <p:nvPr userDrawn="1">
            <p:custDataLst>
              <p:tags r:id="rId9"/>
            </p:custDataLst>
          </p:nvPr>
        </p:nvSpPr>
        <p:spPr>
          <a:xfrm>
            <a:off x="0" y="3786187"/>
            <a:ext cx="9144000" cy="452438"/>
          </a:xfrm>
          <a:prstGeom prst="rect">
            <a:avLst/>
          </a:prstGeom>
          <a:solidFill>
            <a:schemeClr val="accent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1" name="LeanLine Horizontal 633800780644992975"/>
          <p:cNvCxnSpPr/>
          <p:nvPr userDrawn="1">
            <p:custDataLst>
              <p:tags r:id="rId10"/>
            </p:custDataLst>
          </p:nvPr>
        </p:nvCxnSpPr>
        <p:spPr>
          <a:xfrm flipH="1">
            <a:off x="0" y="2643187"/>
            <a:ext cx="9144000" cy="0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50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281354" cy="5143500"/>
          </a:xfrm>
          <a:prstGeom prst="rect">
            <a:avLst/>
          </a:prstGeom>
          <a:solidFill>
            <a:srgbClr val="00B0F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100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33" name="Picture 5" descr="РВК логотип"/>
          <p:cNvPicPr>
            <a:picLocks noChangeAspect="1" noChangeArrowheads="1"/>
          </p:cNvPicPr>
          <p:nvPr userDrawn="1">
            <p:custDataLst>
              <p:tags r:id="rId1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88"/>
          <a:stretch>
            <a:fillRect/>
          </a:stretch>
        </p:blipFill>
        <p:spPr bwMode="auto">
          <a:xfrm>
            <a:off x="6967906" y="153591"/>
            <a:ext cx="158994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ocation, date"/>
          <p:cNvSpPr>
            <a:spLocks noGrp="1"/>
          </p:cNvSpPr>
          <p:nvPr>
            <p:ph type="body" sz="quarter" idx="14"/>
          </p:nvPr>
        </p:nvSpPr>
        <p:spPr>
          <a:xfrm>
            <a:off x="693153" y="3926724"/>
            <a:ext cx="5382357" cy="186077"/>
          </a:xfrm>
        </p:spPr>
        <p:txBody>
          <a:bodyPr/>
          <a:lstStyle>
            <a:lvl1pPr marL="0" indent="0">
              <a:lnSpc>
                <a:spcPct val="93000"/>
              </a:lnSpc>
              <a:spcBef>
                <a:spcPts val="0"/>
              </a:spcBef>
              <a:defRPr sz="13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/>
          </p:nvPr>
        </p:nvSpPr>
        <p:spPr>
          <a:xfrm>
            <a:off x="693153" y="3401513"/>
            <a:ext cx="5382357" cy="200376"/>
          </a:xfrm>
        </p:spPr>
        <p:txBody>
          <a:bodyPr/>
          <a:lstStyle>
            <a:lvl1pPr marL="0" indent="0">
              <a:lnSpc>
                <a:spcPct val="93000"/>
              </a:lnSpc>
              <a:spcBef>
                <a:spcPts val="0"/>
              </a:spcBef>
              <a:defRPr sz="14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Project name"/>
          <p:cNvSpPr>
            <a:spLocks noGrp="1"/>
          </p:cNvSpPr>
          <p:nvPr>
            <p:ph type="title"/>
          </p:nvPr>
        </p:nvSpPr>
        <p:spPr>
          <a:xfrm>
            <a:off x="693153" y="2804111"/>
            <a:ext cx="5382357" cy="49649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3000"/>
              </a:lnSpc>
              <a:spcBef>
                <a:spcPts val="0"/>
              </a:spcBef>
              <a:defRPr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8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7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8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/>
          <p:nvPr userDrawn="1">
            <p:custDataLst>
              <p:tags r:id="rId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927C4851-B72B-4F4C-BBA2-D9A0FD0FD9F5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!!!Do not delete this text object!!!!_&quot;A4rb_standard&quot;"/>
          <p:cNvSpPr txBox="1"/>
          <p:nvPr>
            <p:custDataLst>
              <p:tags r:id="rId4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10" name="Straight Connector 9"/>
          <p:cNvCxnSpPr/>
          <p:nvPr userDrawn="1">
            <p:custDataLst>
              <p:tags r:id="rId5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2" name="Рисунок 5" descr="rus.jpg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RBGuides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5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9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8"/>
          <p:cNvSpPr/>
          <p:nvPr userDrawn="1">
            <p:custDataLst>
              <p:tags r:id="rId8"/>
            </p:custDataLst>
          </p:nvPr>
        </p:nvSpPr>
        <p:spPr>
          <a:xfrm>
            <a:off x="0" y="571500"/>
            <a:ext cx="9144000" cy="720329"/>
          </a:xfrm>
          <a:prstGeom prst="rect">
            <a:avLst/>
          </a:prstGeom>
          <a:solidFill>
            <a:schemeClr val="bg2"/>
          </a:solidFill>
          <a:ln w="9525" cmpd="sng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Contents Title"/>
          <p:cNvSpPr txBox="1">
            <a:spLocks/>
          </p:cNvSpPr>
          <p:nvPr userDrawn="1">
            <p:custDataLst>
              <p:tags r:id="rId9"/>
            </p:custDataLst>
          </p:nvPr>
        </p:nvSpPr>
        <p:spPr>
          <a:xfrm>
            <a:off x="677008" y="717949"/>
            <a:ext cx="7886700" cy="2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algn="l">
              <a:lnSpc>
                <a:spcPct val="93000"/>
              </a:lnSpc>
              <a:defRPr/>
            </a:lvl1pPr>
          </a:lstStyle>
          <a:p>
            <a:pPr defTabSz="779252">
              <a:spcBef>
                <a:spcPct val="0"/>
              </a:spcBef>
              <a:tabLst>
                <a:tab pos="7264898" algn="r"/>
              </a:tabLst>
              <a:defRPr/>
            </a:pPr>
            <a:r>
              <a:rPr lang="en-US" altLang="de-DE" sz="1800" b="1" dirty="0" smtClean="0">
                <a:solidFill>
                  <a:srgbClr val="FFFFFF"/>
                </a:solidFill>
                <a:cs typeface="Arial" pitchFamily="34" charset="0"/>
              </a:rPr>
              <a:t>Contents	Page</a:t>
            </a:r>
            <a:endParaRPr lang="en-US" altLang="de-DE" sz="1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tangle 19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281354" cy="5143500"/>
          </a:xfrm>
          <a:prstGeom prst="rect">
            <a:avLst/>
          </a:prstGeom>
          <a:solidFill>
            <a:srgbClr val="00B0F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/>
          </p:nvPr>
        </p:nvSpPr>
        <p:spPr>
          <a:xfrm>
            <a:off x="677105" y="1446637"/>
            <a:ext cx="7883672" cy="1065997"/>
          </a:xfrm>
        </p:spPr>
        <p:txBody>
          <a:bodyPr/>
          <a:lstStyle>
            <a:lvl1pPr marL="306792" indent="-306792">
              <a:spcBef>
                <a:spcPts val="1704"/>
              </a:spcBef>
              <a:tabLst>
                <a:tab pos="7262193" algn="r"/>
              </a:tabLs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613584" indent="-306792">
              <a:spcBef>
                <a:spcPts val="511"/>
              </a:spcBef>
              <a:buNone/>
              <a:tabLst>
                <a:tab pos="7262193" algn="r"/>
              </a:tabLst>
              <a:defRPr b="0">
                <a:solidFill>
                  <a:schemeClr val="tx1"/>
                </a:solidFill>
              </a:defRPr>
            </a:lvl2pPr>
            <a:lvl3pPr marL="1073772" indent="-460188">
              <a:spcBef>
                <a:spcPts val="0"/>
              </a:spcBef>
              <a:buNone/>
              <a:tabLst>
                <a:tab pos="7262193" algn="r"/>
              </a:tabLst>
              <a:defRPr>
                <a:solidFill>
                  <a:schemeClr val="tx1"/>
                </a:solidFill>
              </a:defRPr>
            </a:lvl3pPr>
            <a:lvl4pPr marL="1070119" indent="-455917">
              <a:buNone/>
              <a:tabLst>
                <a:tab pos="726219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433152" y="718018"/>
            <a:ext cx="896799" cy="225398"/>
          </a:xfrm>
          <a:prstGeom prst="rect">
            <a:avLst/>
          </a:prstGeom>
        </p:spPr>
        <p:txBody>
          <a:bodyPr lIns="77925" tIns="38963" rIns="77925" bIns="38963">
            <a:noAutofit/>
          </a:bodyPr>
          <a:lstStyle>
            <a:lvl1pPr marL="0" indent="0" algn="r">
              <a:lnSpc>
                <a:spcPct val="93000"/>
              </a:lnSpc>
              <a:tabLst>
                <a:tab pos="827955" algn="r"/>
              </a:tabLst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1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2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>
            <p:custDataLst>
              <p:tags r:id="rId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3835DE33-CF6F-42F0-B749-B33BF4252B64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!!!Do not delete this text object!!!!_&quot;A4rb_standard&quot;"/>
          <p:cNvSpPr txBox="1"/>
          <p:nvPr>
            <p:custDataLst>
              <p:tags r:id="rId4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8" name="Straight Connector 9"/>
          <p:cNvCxnSpPr/>
          <p:nvPr userDrawn="1">
            <p:custDataLst>
              <p:tags r:id="rId5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" name="Рисунок 5" descr="rus.jpg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RBGuides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5" hidden="1"/>
          <p:cNvGraphicFramePr>
            <a:graphicFrameLocks noChangeAspect="1"/>
          </p:cNvGraphicFramePr>
          <p:nvPr userDrawn="1"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3" name="think-cell Slide" r:id="rId17" imgW="360" imgH="360" progId="">
                  <p:embed/>
                </p:oleObj>
              </mc:Choice>
              <mc:Fallback>
                <p:oleObj name="think-cell Slide" r:id="rId1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LeanLine Horizontal 633800780644992975"/>
          <p:cNvCxnSpPr/>
          <p:nvPr userDrawn="1">
            <p:custDataLst>
              <p:tags r:id="rId8"/>
            </p:custDataLst>
          </p:nvPr>
        </p:nvCxnSpPr>
        <p:spPr>
          <a:xfrm>
            <a:off x="0" y="4196954"/>
            <a:ext cx="9144000" cy="0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/>
          <p:cNvSpPr/>
          <p:nvPr userDrawn="1">
            <p:custDataLst>
              <p:tags r:id="rId9"/>
            </p:custDataLst>
          </p:nvPr>
        </p:nvSpPr>
        <p:spPr>
          <a:xfrm>
            <a:off x="0" y="3217071"/>
            <a:ext cx="9144000" cy="9798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27" name="LeanLine Vertical 633800780561409390"/>
          <p:cNvCxnSpPr/>
          <p:nvPr userDrawn="1">
            <p:custDataLst>
              <p:tags r:id="rId10"/>
            </p:custDataLst>
          </p:nvPr>
        </p:nvCxnSpPr>
        <p:spPr>
          <a:xfrm rot="5400000">
            <a:off x="-772258" y="2571750"/>
            <a:ext cx="5143500" cy="0"/>
          </a:xfrm>
          <a:prstGeom prst="line">
            <a:avLst/>
          </a:prstGeom>
          <a:ln w="9525" cmpd="sng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4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281354" cy="5143500"/>
          </a:xfrm>
          <a:prstGeom prst="rect">
            <a:avLst/>
          </a:prstGeom>
          <a:solidFill>
            <a:srgbClr val="00B0F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267" y="3393049"/>
            <a:ext cx="6243271" cy="2253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779252" rtl="0" eaLnBrk="1" latinLnBrk="0" hangingPunct="1">
              <a:spcBef>
                <a:spcPct val="0"/>
              </a:spcBef>
              <a:buNone/>
              <a:tabLst>
                <a:tab pos="478915" algn="l"/>
              </a:tabLst>
              <a:defRPr lang="de-DE" altLang="de-DE" sz="1800" b="1" kern="1200" baseline="0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1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2"/>
          <p:cNvGraphicFramePr>
            <a:graphicFrameLocks noChangeAspect="1"/>
          </p:cNvGraphicFramePr>
          <p:nvPr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2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447563" y="4957765"/>
            <a:ext cx="8976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defTabSz="779252" eaLnBrk="0" fontAlgn="base" hangingPunct="0">
              <a:spcBef>
                <a:spcPct val="50000"/>
              </a:spcBef>
              <a:spcAft>
                <a:spcPct val="0"/>
              </a:spcAft>
            </a:pPr>
            <a:fld id="{4D4DB1F7-4767-424F-9596-A9B622E1C816}" type="slidenum">
              <a:rPr lang="en-US" sz="7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pPr algn="r" defTabSz="779252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70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5" name="Рисунок 10" descr="ppt_common_page2 копия копия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69" y="240508"/>
            <a:ext cx="646235" cy="4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try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490" y="4543425"/>
            <a:ext cx="2539511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5" descr="rus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625" y="277418"/>
            <a:ext cx="1931377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/>
          <p:nvPr userDrawn="1">
            <p:custDataLst>
              <p:tags r:id="rId6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rgbClr val="FFFFFF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Slide Number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>
              <a:defRPr/>
            </a:pPr>
            <a:fld id="{5EF33C06-CA13-4860-ABB6-AEAE9D184157}" type="slidenum">
              <a:rPr lang="en-US" sz="800">
                <a:solidFill>
                  <a:srgbClr val="6CAAC0">
                    <a:lumMod val="75000"/>
                  </a:srgbClr>
                </a:solidFill>
                <a:cs typeface="Arial" pitchFamily="34" charset="0"/>
              </a:rPr>
              <a:pPr defTabSz="779252">
                <a:defRPr/>
              </a:pPr>
              <a:t>‹#›</a:t>
            </a:fld>
            <a:endParaRPr lang="en-US" sz="800" dirty="0">
              <a:solidFill>
                <a:srgbClr val="6CAAC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1" name="Slide Number Line"/>
          <p:cNvSpPr>
            <a:spLocks noChangeShapeType="1"/>
          </p:cNvSpPr>
          <p:nvPr userDrawn="1">
            <p:custDataLst>
              <p:tags r:id="rId8"/>
            </p:custDataLst>
          </p:nvPr>
        </p:nvSpPr>
        <p:spPr bwMode="auto">
          <a:xfrm>
            <a:off x="8556381" y="5050633"/>
            <a:ext cx="0" cy="92869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</a:pPr>
            <a:endParaRPr lang="ru-RU" sz="150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 userDrawn="1">
            <p:custDataLst>
              <p:tags r:id="rId9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AutoShape 21"/>
          <p:cNvGraphicFramePr>
            <a:graphicFrameLocks/>
          </p:cNvGraphicFramePr>
          <p:nvPr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3" name="think-cell Slide" r:id="rId18" imgW="0" imgH="0" progId="">
                  <p:embed/>
                </p:oleObj>
              </mc:Choice>
              <mc:Fallback>
                <p:oleObj name="think-cell Slide" r:id="rId1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77007" y="706203"/>
            <a:ext cx="7879374" cy="4507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0"/>
            <p:custDataLst>
              <p:tags r:id="rId10"/>
            </p:custDataLst>
          </p:nvPr>
        </p:nvSpPr>
        <p:spPr>
          <a:xfrm>
            <a:off x="7845671" y="5150644"/>
            <a:ext cx="1164981" cy="3077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00" dirty="0">
                <a:solidFill>
                  <a:srgbClr val="FFFFFF"/>
                </a:solidFill>
                <a:latin typeface="Arial"/>
                <a:ea typeface="MS PGothic" pitchFamily="34" charset="-128"/>
                <a:cs typeface="Arial" pitchFamily="34" charset="0"/>
              </a:defRPr>
            </a:lvl1pPr>
          </a:lstStyle>
          <a:p>
            <a:pPr defTabSz="779252">
              <a:defRPr/>
            </a:pPr>
            <a:endParaRPr lang="en-US"/>
          </a:p>
        </p:txBody>
      </p:sp>
      <p:sp>
        <p:nvSpPr>
          <p:cNvPr id="15" name="Slide Number Placeholder 28"/>
          <p:cNvSpPr>
            <a:spLocks noGrp="1"/>
          </p:cNvSpPr>
          <p:nvPr>
            <p:ph type="sldNum" sz="quarter" idx="11"/>
            <p:custDataLst>
              <p:tags r:id="rId11"/>
            </p:custDataLst>
          </p:nvPr>
        </p:nvSpPr>
        <p:spPr>
          <a:xfrm>
            <a:off x="9028235" y="5150644"/>
            <a:ext cx="109903" cy="30778"/>
          </a:xfrm>
          <a:prstGeom prst="rect">
            <a:avLst/>
          </a:prstGeom>
        </p:spPr>
        <p:txBody>
          <a:bodyPr wrap="square" lIns="0" tIns="0" rIns="0" bIns="0" numCol="1" anchorCtr="0" compatLnSpc="1">
            <a:prstTxWarp prst="textNoShape">
              <a:avLst/>
            </a:prstTxWarp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00">
                <a:solidFill>
                  <a:srgbClr val="FFFFFF"/>
                </a:solidFill>
                <a:latin typeface="Arial"/>
                <a:ea typeface="MS PGothic" pitchFamily="34" charset="-128"/>
                <a:cs typeface="Arial" pitchFamily="34" charset="0"/>
              </a:defRPr>
            </a:lvl1pPr>
          </a:lstStyle>
          <a:p>
            <a:pPr defTabSz="779252">
              <a:defRPr/>
            </a:pPr>
            <a:fld id="{3BCF7714-DB0B-4CE8-B5AE-6CB4DC5945FD}" type="slidenum">
              <a:rPr lang="en-US" smtClean="0"/>
              <a:pPr defTabSz="779252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1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4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003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pPr defTabSz="779252"/>
            <a:fld id="{E9EF5F1B-B82B-493D-9FF6-4670A325E46D}" type="datetimeFigureOut">
              <a:rPr lang="ru-RU" smtClean="0">
                <a:solidFill>
                  <a:srgbClr val="000000"/>
                </a:solidFill>
              </a:rPr>
              <a:pPr defTabSz="779252"/>
              <a:t>27.05.2020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pPr defTabSz="779252"/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pPr defTabSz="779252"/>
            <a:fld id="{C7476AE1-C50C-40B8-87BC-892F66FDE136}" type="slidenum">
              <a:rPr lang="ru-RU" smtClean="0">
                <a:solidFill>
                  <a:srgbClr val="000000"/>
                </a:solidFill>
              </a:rPr>
              <a:pPr defTabSz="779252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7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2.bin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theme" Target="../theme/theme1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 hidden="1"/>
          <p:cNvGraphicFramePr>
            <a:graphicFrameLocks noChangeAspect="1"/>
          </p:cNvGraphicFramePr>
          <p:nvPr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28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" hidden="1"/>
          <p:cNvGraphicFramePr>
            <a:graphicFrameLocks noChangeAspect="1"/>
          </p:cNvGraphicFramePr>
          <p:nvPr/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29" name="think-cell Slide" r:id="rId21" imgW="360" imgH="360" progId="">
                  <p:embed/>
                </p:oleObj>
              </mc:Choice>
              <mc:Fallback>
                <p:oleObj name="think-cell Slide" r:id="rId2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>
            <p:custDataLst>
              <p:tags r:id="rId12"/>
            </p:custDataLst>
          </p:nvPr>
        </p:nvSpPr>
        <p:spPr>
          <a:xfrm>
            <a:off x="8557847" y="5050631"/>
            <a:ext cx="345831" cy="91679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77007" y="1450183"/>
            <a:ext cx="7879374" cy="92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63354" y="5038727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fld id="{3CC488C6-E433-4128-9C99-0AF8B95FCBCB}" type="slidenum">
              <a:rPr lang="en-US" sz="800">
                <a:solidFill>
                  <a:srgbClr val="000000"/>
                </a:solidFill>
                <a:cs typeface="Arial" pitchFamily="34" charset="0"/>
              </a:rPr>
              <a:pPr defTabSz="77925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!!!Do not delete this text object!!!!_&quot;A4rb_standard&quot;"/>
          <p:cNvSpPr txBox="1"/>
          <p:nvPr>
            <p:custDataLst>
              <p:tags r:id="rId15"/>
            </p:custDataLst>
          </p:nvPr>
        </p:nvSpPr>
        <p:spPr>
          <a:xfrm rot="16200000">
            <a:off x="8720825" y="409248"/>
            <a:ext cx="910829" cy="9233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779252">
              <a:buClr>
                <a:srgbClr val="000000"/>
              </a:buClr>
              <a:buSzPct val="100000"/>
              <a:defRPr/>
            </a:pP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</a:t>
            </a:r>
            <a:r>
              <a:rPr lang="en-US" sz="300" b="0" noProof="1" smtClean="0">
                <a:solidFill>
                  <a:srgbClr val="FF0000"/>
                </a:solidFill>
                <a:latin typeface="Arial"/>
                <a:cs typeface="Arial" pitchFamily="34" charset="0"/>
              </a:rPr>
              <a:t>A4rb_standard_colored</a:t>
            </a:r>
            <a:r>
              <a:rPr lang="en-US" sz="300" b="0" dirty="0" smtClean="0">
                <a:solidFill>
                  <a:srgbClr val="FF0000"/>
                </a:solidFill>
                <a:latin typeface="Arial"/>
                <a:cs typeface="Arial" pitchFamily="34" charset="0"/>
              </a:rPr>
              <a:t>" – 20090824 – do not delete this text object!</a:t>
            </a:r>
          </a:p>
        </p:txBody>
      </p:sp>
      <p:cxnSp>
        <p:nvCxnSpPr>
          <p:cNvPr id="10" name="Straight Connector 9"/>
          <p:cNvCxnSpPr/>
          <p:nvPr>
            <p:custDataLst>
              <p:tags r:id="rId16"/>
            </p:custDataLst>
          </p:nvPr>
        </p:nvCxnSpPr>
        <p:spPr>
          <a:xfrm>
            <a:off x="8556382" y="5043488"/>
            <a:ext cx="347296" cy="0"/>
          </a:xfrm>
          <a:prstGeom prst="line">
            <a:avLst/>
          </a:prstGeom>
          <a:ln w="222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 defTabSz="7792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34" name="Рисунок 5" descr="rus.jp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27" y="176214"/>
            <a:ext cx="1500554" cy="2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5" name="RBGuides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9906000" cy="68580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0" y="1931988"/>
              <a:ext cx="9271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0" y="5056188"/>
              <a:ext cx="7366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0" y="1001713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0" y="55403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0" y="280988"/>
              <a:ext cx="9906000" cy="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814705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7759700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735013" y="0"/>
              <a:ext cx="0" cy="6858000"/>
            </a:xfrm>
            <a:prstGeom prst="line">
              <a:avLst/>
            </a:prstGeom>
            <a:ln w="3175" cap="sq">
              <a:solidFill>
                <a:schemeClr val="bg1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795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3000"/>
        </a:lnSpc>
        <a:spcBef>
          <a:spcPct val="0"/>
        </a:spcBef>
        <a:spcAft>
          <a:spcPct val="0"/>
        </a:spcAft>
        <a:defRPr sz="1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2pPr>
      <a:lvl3pPr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3pPr>
      <a:lvl4pPr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4pPr>
      <a:lvl5pPr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5pPr>
      <a:lvl6pPr marL="389626"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6pPr>
      <a:lvl7pPr marL="779252"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7pPr>
      <a:lvl8pPr marL="1168878"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8pPr>
      <a:lvl9pPr marL="1558503" algn="l" rtl="0" fontAlgn="base">
        <a:lnSpc>
          <a:spcPct val="93000"/>
        </a:lnSpc>
        <a:spcBef>
          <a:spcPct val="0"/>
        </a:spcBef>
        <a:spcAft>
          <a:spcPct val="0"/>
        </a:spcAft>
        <a:defRPr sz="1800" b="1">
          <a:solidFill>
            <a:schemeClr val="accent1"/>
          </a:solidFill>
          <a:latin typeface="Arial" pitchFamily="34" charset="0"/>
        </a:defRPr>
      </a:lvl9pPr>
    </p:titleStyle>
    <p:bodyStyle>
      <a:lvl1pPr algn="l" rtl="0" fontAlgn="base">
        <a:lnSpc>
          <a:spcPct val="93000"/>
        </a:lnSpc>
        <a:spcBef>
          <a:spcPts val="21"/>
        </a:spcBef>
        <a:spcAft>
          <a:spcPct val="0"/>
        </a:spcAft>
        <a:buFont typeface="Arial" pitchFamily="34" charset="0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96166" indent="-196166" algn="l" rtl="0" fontAlgn="base">
        <a:lnSpc>
          <a:spcPct val="93000"/>
        </a:lnSpc>
        <a:spcBef>
          <a:spcPts val="1023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09919" indent="-198872" algn="l" rtl="0" fontAlgn="base">
        <a:lnSpc>
          <a:spcPct val="93000"/>
        </a:lnSpc>
        <a:spcBef>
          <a:spcPts val="32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909" indent="-170461" algn="l" rtl="0" fontAlgn="base">
        <a:lnSpc>
          <a:spcPct val="93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93909" algn="l" rtl="0" fontAlgn="base">
        <a:lnSpc>
          <a:spcPct val="93000"/>
        </a:lnSpc>
        <a:spcBef>
          <a:spcPct val="0"/>
        </a:spcBef>
        <a:spcAft>
          <a:spcPct val="0"/>
        </a:spcAft>
        <a:buFont typeface="Arial" pitchFamily="34" charset="0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4"/>
            <a:ext cx="378669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4"/>
            <a:ext cx="3786691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4687623"/>
            <a:ext cx="1161826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650" r:id="rId12"/>
  </p:sldLayoutIdLst>
  <p:hf hdr="0" ft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3776" indent="-233776" algn="l" defTabSz="779252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1091" indent="-233776" algn="l" defTabSz="779252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729196" indent="-194813" algn="l" defTabSz="779252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974065" indent="-194813" algn="l" defTabSz="779252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246803" indent="-194813" algn="l" defTabSz="779252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519541" indent="-194813" algn="l" defTabSz="779252" rtl="0" eaLnBrk="1" latinLnBrk="0" hangingPunct="1">
        <a:spcBef>
          <a:spcPts val="327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792279" indent="-194813" algn="l" defTabSz="779252" rtl="0" eaLnBrk="1" latinLnBrk="0" hangingPunct="1">
        <a:spcBef>
          <a:spcPts val="327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065017" indent="-194813" algn="l" defTabSz="779252" rtl="0" eaLnBrk="1" latinLnBrk="0" hangingPunct="1">
        <a:spcBef>
          <a:spcPts val="327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37755" indent="-194813" algn="l" defTabSz="779252" rtl="0" eaLnBrk="1" latinLnBrk="0" hangingPunct="1">
        <a:spcBef>
          <a:spcPts val="327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5" y="279998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670522"/>
              </p:ext>
            </p:extLst>
          </p:nvPr>
        </p:nvGraphicFramePr>
        <p:xfrm>
          <a:off x="237568" y="1129085"/>
          <a:ext cx="8683068" cy="3630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0917"/>
                <a:gridCol w="1350405"/>
                <a:gridCol w="1354736"/>
                <a:gridCol w="1615640"/>
                <a:gridCol w="1281370"/>
              </a:tblGrid>
              <a:tr h="36896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05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8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36000" marR="36000" marT="46800" marB="468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36000" marR="36000" marT="46800" marB="468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46800" marB="468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18000" marR="18000" marT="46800" marB="46800">
                    <a:solidFill>
                      <a:srgbClr val="EBF1F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 Розничная торговля, осуществляемая через объекты стационарной торговой сети, имеющие торговые залы: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0,9/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0,85/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2. Розничная торговля, осуществляемая через объекты стационарной торговой сети, не имеющие торговых залов, а также через объекты нестационарной торговой сети, за исключением реализации товаров с использованием торговых автоматов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площадь торгового места не превышает 5 кв. м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0,9/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0,85/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79400"/>
            <a:ext cx="7888288" cy="73818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2020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год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для плательщиков ЕНВД, осуществляющих деятельность  в розничной торговле (     0,2 пункта)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982139" y="696465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160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5" y="279998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901384"/>
              </p:ext>
            </p:extLst>
          </p:nvPr>
        </p:nvGraphicFramePr>
        <p:xfrm>
          <a:off x="237568" y="1129085"/>
          <a:ext cx="8683068" cy="35546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97071"/>
                <a:gridCol w="1356400"/>
                <a:gridCol w="1432587"/>
                <a:gridCol w="1615640"/>
                <a:gridCol w="1281370"/>
              </a:tblGrid>
              <a:tr h="36896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05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8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36000" marR="36000" marT="46800" marB="468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36000" marR="36000" marT="46800" marB="468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46800" marB="468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18000" marR="18000" marT="46800" marB="46800">
                    <a:solidFill>
                      <a:srgbClr val="EBF1F4"/>
                    </a:solidFill>
                  </a:tcPr>
                </a:tc>
              </a:tr>
              <a:tr h="349962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площадь торгового места: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32899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свыше 5,0 до 7,0 кв. м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0,8/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 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314893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свыше 7,0 до 10,0 кв. м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351226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свыше 10,0 до 15,0 кв. м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свыше 15,0 кв. м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0,005</a:t>
                      </a: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 Реализация товаров с использованием торговых автоматов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1,0/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1,0/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1,0/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79400"/>
            <a:ext cx="7888288" cy="73818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2020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год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для плательщиков ЕНВД, осуществляющих деятельность в розничной торговле  (    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0,2 пункта)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982139" y="696465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680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5" y="247803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229297"/>
              </p:ext>
            </p:extLst>
          </p:nvPr>
        </p:nvGraphicFramePr>
        <p:xfrm>
          <a:off x="237027" y="1062151"/>
          <a:ext cx="8675154" cy="36964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59210"/>
                <a:gridCol w="1146219"/>
                <a:gridCol w="1461752"/>
                <a:gridCol w="1455313"/>
                <a:gridCol w="1152660"/>
              </a:tblGrid>
              <a:tr h="38028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</a:tr>
              <a:tr h="363097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 Оказание бытовых услуг, в том числе: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1.21. Разработка строительных проектов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1.22. Строительство жилых и нежилых зданий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1.23. Строительство инженерных коммуникаций для водоснабжения и водоотведения, газоснабжения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1.24. Производство электромонтажных работ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1.25. Производство санитарно-технических работ, монтаж отопительных систем и систем кондиционирования воздуха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06062"/>
            <a:ext cx="7888288" cy="8115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на 2020 год для плательщиков ЕНВД, осуществляющих деятельность по предоставлению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бытовых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услуг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населению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   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0,2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пункта)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595400" y="806396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73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5" y="247803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832097"/>
              </p:ext>
            </p:extLst>
          </p:nvPr>
        </p:nvGraphicFramePr>
        <p:xfrm>
          <a:off x="237027" y="1017588"/>
          <a:ext cx="8675154" cy="37575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59210"/>
                <a:gridCol w="1146219"/>
                <a:gridCol w="1461752"/>
                <a:gridCol w="1455313"/>
                <a:gridCol w="1152660"/>
              </a:tblGrid>
              <a:tr h="38028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</a:tr>
              <a:tr h="416851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1.26. Производство прочих строительно-монтажных работ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1.27. Производство штукатурных работ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1.28. Работы столярные и плотничные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1.29. Работы по устройству покрытий полов и облицовке стен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779252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1.30. Производство кровельных работ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1.31. Работы строительные специализированные прочие, не включенные в другие группировки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1.32. Деятельность в области фотографии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0,6/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06062"/>
            <a:ext cx="7888288" cy="8115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на 2020 год для плательщиков ЕНВД, осуществляющих деятельность по предоставлению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бытовых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услуг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населению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   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0,2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пункта)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595400" y="806396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020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51" y="211467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426938"/>
              </p:ext>
            </p:extLst>
          </p:nvPr>
        </p:nvGraphicFramePr>
        <p:xfrm>
          <a:off x="237027" y="1017588"/>
          <a:ext cx="8675154" cy="38642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59210"/>
                <a:gridCol w="1146219"/>
                <a:gridCol w="1461752"/>
                <a:gridCol w="1455313"/>
                <a:gridCol w="1152660"/>
              </a:tblGrid>
              <a:tr h="38028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</a:tr>
              <a:tr h="416851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9. Распространение наружной рекламы с использованием рекламных конструкций (за исключением рекламных конструкций с автоматической сменой изображения и электронных табло)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10. Распространение наружной рекламы с использованием рекламных конструкций с автоматической сменой изображения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11. Распространение наружной рекламы посредством электронных табло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12. Размещение рекламы с использованием внешних и внутренних поверхностей транспортных средств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06062"/>
            <a:ext cx="7888288" cy="8115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на 2020 год для плательщиков ЕНВД, осуществляющих деятельность по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распространению наружной рекламы 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(       50%)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8054" y="807979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351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5" y="247803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688399"/>
              </p:ext>
            </p:extLst>
          </p:nvPr>
        </p:nvGraphicFramePr>
        <p:xfrm>
          <a:off x="237027" y="1017588"/>
          <a:ext cx="8675154" cy="3734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96350"/>
                <a:gridCol w="1209079"/>
                <a:gridCol w="1461752"/>
                <a:gridCol w="1455313"/>
                <a:gridCol w="1152660"/>
              </a:tblGrid>
              <a:tr h="38028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</a:tr>
              <a:tr h="416851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13. Оказание услуг по передаче во временное владение и (или) в пользование торговых мест, расположенных в объектах стационарной торговой сети, не имеющих торговых залов, объектов нестационарной торговой сети, а также объектов организации общественного питания, не имеющих залов обслуживания посетителей, если площадь каждого из них не превышает 5 кв. м: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13.1. На открытых площадках 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0,1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13.2. На крытых рынках, в других местах торговли, в организациях общественного питания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06062"/>
            <a:ext cx="7888288" cy="8115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на 2020 год для плательщиков ЕНВД, осуществляющих деятельность по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оказанию услуг по передаче торговых мест   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      0,2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пункта)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87384" y="818817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75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5" y="247803"/>
            <a:ext cx="653129" cy="83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876323"/>
              </p:ext>
            </p:extLst>
          </p:nvPr>
        </p:nvGraphicFramePr>
        <p:xfrm>
          <a:off x="237027" y="1017588"/>
          <a:ext cx="8675154" cy="3734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96350"/>
                <a:gridCol w="1209079"/>
                <a:gridCol w="1461752"/>
                <a:gridCol w="1455313"/>
                <a:gridCol w="1152660"/>
              </a:tblGrid>
              <a:tr h="380283">
                <a:tc rowSpan="2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Вид предпринимательской деятельности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Значения коэффициента К2 в зависимости от территориального округа ведения предпринимательской деятельности</a:t>
                      </a:r>
                      <a:endParaRPr lang="ru-RU" sz="12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79252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Октябрьский, Ломоносовский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Майская горка,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Соломбальский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Варавино-Фактория 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Северный, Варавино-Фактория </a:t>
                      </a:r>
                    </a:p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Исакогорский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u="none" strike="noStrike" kern="1200" dirty="0" err="1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Цигломенский</a:t>
                      </a: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u="none" strike="noStrike" kern="1200" dirty="0">
                        <a:solidFill>
                          <a:srgbClr val="00529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Маймаксанский, отдаленные и островные территории</a:t>
                      </a:r>
                    </a:p>
                  </a:txBody>
                  <a:tcPr marL="0" marR="0" marT="36000" marB="36000">
                    <a:solidFill>
                      <a:srgbClr val="EBF1F4"/>
                    </a:solidFill>
                  </a:tcPr>
                </a:tc>
              </a:tr>
              <a:tr h="416851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14. Оказание услуг по передаче во временное владение и (или) в пользование торговых мест, расположенных в объектах стационарной торговой сети, не имеющих торговых залов, объектов нестационарной торговой сети, а также объектов организации общественного питания, не имеющих залов обслуживания посетителей, если площадь каждого из них превышает 5 кв. м: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14.1. На открытых площадках 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0,25/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0,05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779252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>
                          <a:solidFill>
                            <a:srgbClr val="00529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14.2. На крытых рынках, в других местах торговли, в организациях общественного питания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indent="0" algn="ctr" defTabSz="779252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252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0,4/</a:t>
                      </a:r>
                      <a:r>
                        <a:rPr lang="ru-RU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BF1F4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46150" y="206062"/>
            <a:ext cx="7888288" cy="8115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Изменения значений коэффициента К2 на 2020 год для плательщиков ЕНВД, осуществляющих деятельность по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оказанию услуг по передаче торговых мест   </a:t>
            </a:r>
            <a:b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      0,2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пункта)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87384" y="818817"/>
            <a:ext cx="193781" cy="1694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202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rq3vzA64EaxvyU_n9BWj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47aTnsGEa5P4Sh2pIs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f.86ll.kayszzBZOF2p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hGMNIWQ0iB3oduuFIOy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GIgzwwHw0y5Jj_YzJbFR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q1TCkNL0WCfemP7glmI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K485N_30KphItRWFGj4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6Wd4DlL5U2A_Lf0b8pMn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90jNrGA_0SytOm4nofXd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YxFWKAjE6cM0A7DOI0b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u2EIJ5sEm_UhT1ZPJY5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KqVVIu3UKXWzPjmbXtj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jpiJUeovEW5jD4D5pwr9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JAA2rSYSUenPO4t5cW9G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K_VKzamkiQKatkXaeW.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0RDd7hKEqJyp0gMhrZv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5rQKVpE0CuruSIqb5CQ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Tqhuy..Ea8speJo_ne.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t0VU1r_PkyEwdosuM2z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53KE.zU0qgw1tNQZbGV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vdlyQ0t0.x_2ZuPwwW.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IPVCH3bEyOcUYPGHw9W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GVIYfTzUmaTGvWp4GAX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unfXgfq0y4nf6m9Gd5X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3m9NNET0SlYVxAaccfz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iQS7rgxs02ReYZQgkt_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LnXskUxkKZwpaaBnBaq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7VF3pHLUSky73PVylw6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8s4zd7RUGuCh6VvJiXaw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5_A4rb_standard_colored">
  <a:themeElements>
    <a:clrScheme name="RB-color-standard_2008-0126">
      <a:dk1>
        <a:srgbClr val="000000"/>
      </a:dk1>
      <a:lt1>
        <a:srgbClr val="FFFFFF"/>
      </a:lt1>
      <a:dk2>
        <a:srgbClr val="000000"/>
      </a:dk2>
      <a:lt2>
        <a:srgbClr val="003F56"/>
      </a:lt2>
      <a:accent1>
        <a:srgbClr val="FFFFFF"/>
      </a:accent1>
      <a:accent2>
        <a:srgbClr val="B2D2DE"/>
      </a:accent2>
      <a:accent3>
        <a:srgbClr val="256885"/>
      </a:accent3>
      <a:accent4>
        <a:srgbClr val="6CAAC0"/>
      </a:accent4>
      <a:accent5>
        <a:srgbClr val="FFFFFF"/>
      </a:accent5>
      <a:accent6>
        <a:srgbClr val="FFFFFF"/>
      </a:accent6>
      <a:hlink>
        <a:srgbClr val="256885"/>
      </a:hlink>
      <a:folHlink>
        <a:srgbClr val="6CAA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mpd="sng">
          <a:solidFill>
            <a:schemeClr val="accent3"/>
          </a:solidFill>
        </a:ln>
        <a:effectLst/>
      </a:spPr>
      <a:bodyPr lIns="0" tIns="0" rIns="0" bIns="0" rtlCol="0" anchor="ctr"/>
      <a:lstStyle>
        <a:defPPr algn="ctr">
          <a:defRPr sz="1300" b="0" dirty="0" smtClean="0">
            <a:solidFill>
              <a:schemeClr val="tx1"/>
            </a:solidFill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0" tIns="0" rIns="0" bIns="0" rtlCol="0">
        <a:spAutoFit/>
      </a:bodyPr>
      <a:lstStyle>
        <a:defPPr>
          <a:defRPr sz="1300" b="1" dirty="0" smtClean="0">
            <a:latin typeface="+mn-lt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13749</TotalTime>
  <Words>896</Words>
  <Application>Microsoft Office PowerPoint</Application>
  <PresentationFormat>Экран (16:9)</PresentationFormat>
  <Paragraphs>210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5_A4rb_standard_colored</vt:lpstr>
      <vt:lpstr>Волна</vt:lpstr>
      <vt:lpstr>think-cell Slide</vt:lpstr>
      <vt:lpstr>Изменения значений коэффициента К2 на 2020 год для плательщиков ЕНВД, осуществляющих деятельность  в розничной торговле (     0,2 пункта)</vt:lpstr>
      <vt:lpstr>Изменения значений коэффициента К2 на 2020 год для плательщиков ЕНВД, осуществляющих деятельность в розничной торговле  (     0,2 пункта)</vt:lpstr>
      <vt:lpstr>Изменения значений коэффициента К2 на 2020 год для плательщиков ЕНВД, осуществляющих деятельность по предоставлению  бытовых услуг населению (      0,2 пункта)</vt:lpstr>
      <vt:lpstr>Изменения значений коэффициента К2 на 2020 год для плательщиков ЕНВД, осуществляющих деятельность по предоставлению  бытовых услуг населению (      0,2 пункта)</vt:lpstr>
      <vt:lpstr>Изменения значений коэффициента К2 на 2020 год для плательщиков ЕНВД, осуществляющих деятельность по распространению наружной рекламы   (       50%)</vt:lpstr>
      <vt:lpstr>Изменения значений коэффициента К2 на 2020 год для плательщиков ЕНВД, осуществляющих деятельность по оказанию услуг по передаче торговых мест    (      0,2 пункта)</vt:lpstr>
      <vt:lpstr>Изменения значений коэффициента К2 на 2020 год для плательщиков ЕНВД, осуществляющих деятельность по оказанию услуг по передаче торговых мест    (      0,2 пункта)</vt:lpstr>
    </vt:vector>
  </TitlesOfParts>
  <Company>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man man</dc:creator>
  <cp:lastModifiedBy>Татьяна Владимировна Симиндей</cp:lastModifiedBy>
  <cp:revision>859</cp:revision>
  <cp:lastPrinted>2018-02-26T08:43:54Z</cp:lastPrinted>
  <dcterms:created xsi:type="dcterms:W3CDTF">2014-11-13T11:29:21Z</dcterms:created>
  <dcterms:modified xsi:type="dcterms:W3CDTF">2020-05-27T13:06:53Z</dcterms:modified>
</cp:coreProperties>
</file>