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7" r:id="rId2"/>
    <p:sldId id="272" r:id="rId3"/>
    <p:sldId id="265" r:id="rId4"/>
    <p:sldId id="261" r:id="rId5"/>
    <p:sldId id="263" r:id="rId6"/>
    <p:sldId id="260" r:id="rId7"/>
    <p:sldId id="269" r:id="rId8"/>
    <p:sldId id="275" r:id="rId9"/>
    <p:sldId id="268" r:id="rId10"/>
    <p:sldId id="266" r:id="rId11"/>
    <p:sldId id="267" r:id="rId12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1642"/>
    <a:srgbClr val="388853"/>
    <a:srgbClr val="005A9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B301B821-A1FF-4177-AEE7-76D212191A09}" styleName="Средний стиль 1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Светлый стиль 2 -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0" d="100"/>
          <a:sy n="80" d="100"/>
        </p:scale>
        <p:origin x="-144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72098682-A6BF-4594-B9BC-83794E173A94}" type="datetimeFigureOut">
              <a:rPr lang="ru-RU"/>
              <a:pPr>
                <a:defRPr/>
              </a:pPr>
              <a:t>25.06.2021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E0287BDC-E8B4-431D-BAEF-B92B9DF2EF1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340706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15363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58E7454-35BF-4BBC-85CF-D882BAB27AE1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6AF3CE-B5AB-4B50-BEA7-DDC48F73EF13}" type="datetimeFigureOut">
              <a:rPr lang="ru-RU"/>
              <a:pPr>
                <a:defRPr/>
              </a:pPr>
              <a:t>25.06.2021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14B547-38CF-4940-AECD-92C1A0ADE43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CFA9B7-6904-4909-BCEF-016562BC07BA}" type="datetimeFigureOut">
              <a:rPr lang="ru-RU"/>
              <a:pPr>
                <a:defRPr/>
              </a:pPr>
              <a:t>25.06.2021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E9F686-0D5D-46A9-9CB9-2891DE63399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92ADC4-50BC-49FB-BCB8-FE4948F17A72}" type="datetimeFigureOut">
              <a:rPr lang="ru-RU"/>
              <a:pPr>
                <a:defRPr/>
              </a:pPr>
              <a:t>25.06.2021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7694B7-BEA3-4D28-81EE-B711D98333B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BFCEA0-9409-46B3-BAF3-3F35A64E79B7}" type="datetimeFigureOut">
              <a:rPr lang="ru-RU"/>
              <a:pPr>
                <a:defRPr/>
              </a:pPr>
              <a:t>25.06.2021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C2299C-15A2-4F77-A102-E9699B0C44C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4237E1-B649-45B7-B1D4-D4164B3E8D75}" type="datetimeFigureOut">
              <a:rPr lang="ru-RU"/>
              <a:pPr>
                <a:defRPr/>
              </a:pPr>
              <a:t>25.06.2021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4A990F-32BE-4228-9E7C-8D30A9869D7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1FA52F-4EAD-4B3E-B9AA-BC137461AB89}" type="datetimeFigureOut">
              <a:rPr lang="ru-RU"/>
              <a:pPr>
                <a:defRPr/>
              </a:pPr>
              <a:t>25.06.2021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53BBDF-BF28-40F2-BA08-E56062BAF53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F923A3-E8AE-4164-862F-ECC0217079A7}" type="datetimeFigureOut">
              <a:rPr lang="ru-RU"/>
              <a:pPr>
                <a:defRPr/>
              </a:pPr>
              <a:t>25.06.2021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E03D58-7DF1-47FA-9517-22E3F34F3CD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28BF1A-31F8-48B8-BDBB-C8D940938A0F}" type="datetimeFigureOut">
              <a:rPr lang="ru-RU"/>
              <a:pPr>
                <a:defRPr/>
              </a:pPr>
              <a:t>25.06.2021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50AB27-8ACC-456E-9B1F-D85C987453C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C973B6-EFD6-4F07-AB27-ED172D9D1E07}" type="datetimeFigureOut">
              <a:rPr lang="ru-RU"/>
              <a:pPr>
                <a:defRPr/>
              </a:pPr>
              <a:t>25.06.2021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EBB4DF-F3B7-4004-BAAB-393292A6A7B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4A699E-5EE6-4BF7-9AE3-54AB828931E8}" type="datetimeFigureOut">
              <a:rPr lang="ru-RU"/>
              <a:pPr>
                <a:defRPr/>
              </a:pPr>
              <a:t>25.06.2021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391357-09CC-4696-A26D-A0A759F0BDF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0F87B7-0DC8-4200-BBE2-645E5DDBABFA}" type="datetimeFigureOut">
              <a:rPr lang="ru-RU"/>
              <a:pPr>
                <a:defRPr/>
              </a:pPr>
              <a:t>25.06.2021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D4D58D-3735-4F19-B1CF-5DC50D5D417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188559A-3312-4737-BB58-15A66B8E9E25}" type="datetimeFigureOut">
              <a:rPr lang="ru-RU"/>
              <a:pPr>
                <a:defRPr/>
              </a:pPr>
              <a:t>25.06.2021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0D88E65-72F1-41F7-99A5-C8439AA0A53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10.jpeg"/><Relationship Id="rId7" Type="http://schemas.openxmlformats.org/officeDocument/2006/relationships/image" Target="../media/image7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2.png"/><Relationship Id="rId4" Type="http://schemas.openxmlformats.org/officeDocument/2006/relationships/image" Target="../media/image11.jpeg"/><Relationship Id="rId9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6.jpeg"/><Relationship Id="rId7" Type="http://schemas.openxmlformats.org/officeDocument/2006/relationships/image" Target="../media/image2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11" Type="http://schemas.openxmlformats.org/officeDocument/2006/relationships/image" Target="../media/image22.png"/><Relationship Id="rId5" Type="http://schemas.openxmlformats.org/officeDocument/2006/relationships/image" Target="../media/image18.png"/><Relationship Id="rId10" Type="http://schemas.openxmlformats.org/officeDocument/2006/relationships/image" Target="../media/image21.jpeg"/><Relationship Id="rId4" Type="http://schemas.openxmlformats.org/officeDocument/2006/relationships/image" Target="../media/image17.jpeg"/><Relationship Id="rId9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png"/><Relationship Id="rId18" Type="http://schemas.openxmlformats.org/officeDocument/2006/relationships/image" Target="../media/image40.png"/><Relationship Id="rId3" Type="http://schemas.openxmlformats.org/officeDocument/2006/relationships/image" Target="../media/image26.png"/><Relationship Id="rId7" Type="http://schemas.openxmlformats.org/officeDocument/2006/relationships/hyperlink" Target="https://kornilovschool.1mcg.ru/" TargetMode="External"/><Relationship Id="rId12" Type="http://schemas.openxmlformats.org/officeDocument/2006/relationships/image" Target="../media/image34.jpeg"/><Relationship Id="rId17" Type="http://schemas.openxmlformats.org/officeDocument/2006/relationships/image" Target="../media/image39.png"/><Relationship Id="rId2" Type="http://schemas.openxmlformats.org/officeDocument/2006/relationships/image" Target="../media/image25.png"/><Relationship Id="rId16" Type="http://schemas.openxmlformats.org/officeDocument/2006/relationships/image" Target="../media/image38.png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11" Type="http://schemas.openxmlformats.org/officeDocument/2006/relationships/image" Target="../media/image33.png"/><Relationship Id="rId5" Type="http://schemas.openxmlformats.org/officeDocument/2006/relationships/image" Target="../media/image28.png"/><Relationship Id="rId15" Type="http://schemas.openxmlformats.org/officeDocument/2006/relationships/image" Target="../media/image37.png"/><Relationship Id="rId10" Type="http://schemas.openxmlformats.org/officeDocument/2006/relationships/image" Target="../media/image32.jpeg"/><Relationship Id="rId19" Type="http://schemas.openxmlformats.org/officeDocument/2006/relationships/image" Target="../media/image41.png"/><Relationship Id="rId4" Type="http://schemas.openxmlformats.org/officeDocument/2006/relationships/image" Target="../media/image27.png"/><Relationship Id="rId9" Type="http://schemas.openxmlformats.org/officeDocument/2006/relationships/image" Target="../media/image31.png"/><Relationship Id="rId14" Type="http://schemas.openxmlformats.org/officeDocument/2006/relationships/image" Target="../media/image3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/>
          </a:blip>
          <a:srcRect/>
          <a:stretch>
            <a:fillRect/>
          </a:stretch>
        </p:blipFill>
        <p:spPr bwMode="auto">
          <a:xfrm>
            <a:off x="7308304" y="138988"/>
            <a:ext cx="1777961" cy="1605388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14338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07950" y="155575"/>
            <a:ext cx="839788" cy="941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9" name="Picture 6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2781300"/>
            <a:ext cx="9144000" cy="3922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836613" y="333375"/>
            <a:ext cx="5243512" cy="7064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>
                <a:solidFill>
                  <a:schemeClr val="tx2">
                    <a:lumMod val="50000"/>
                  </a:schemeClr>
                </a:solidFill>
                <a:latin typeface="Book Antiqua" panose="02040602050305030304" pitchFamily="18" charset="0"/>
                <a:cs typeface="+mn-cs"/>
              </a:rPr>
              <a:t>Администрация города Архангельска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>
                <a:solidFill>
                  <a:schemeClr val="tx2">
                    <a:lumMod val="50000"/>
                  </a:schemeClr>
                </a:solidFill>
                <a:latin typeface="Book Antiqua" panose="02040602050305030304" pitchFamily="18" charset="0"/>
                <a:cs typeface="+mn-cs"/>
              </a:rPr>
              <a:t>Департамент образования</a:t>
            </a:r>
          </a:p>
        </p:txBody>
      </p:sp>
      <p:grpSp>
        <p:nvGrpSpPr>
          <p:cNvPr id="14341" name="Группа 3"/>
          <p:cNvGrpSpPr>
            <a:grpSpLocks/>
          </p:cNvGrpSpPr>
          <p:nvPr/>
        </p:nvGrpSpPr>
        <p:grpSpPr bwMode="auto">
          <a:xfrm>
            <a:off x="417513" y="1243013"/>
            <a:ext cx="8351837" cy="2882900"/>
            <a:chOff x="416864" y="1242626"/>
            <a:chExt cx="8352929" cy="2882647"/>
          </a:xfrm>
        </p:grpSpPr>
        <p:sp>
          <p:nvSpPr>
            <p:cNvPr id="2" name="Прямоугольник 1"/>
            <p:cNvSpPr/>
            <p:nvPr/>
          </p:nvSpPr>
          <p:spPr>
            <a:xfrm>
              <a:off x="416864" y="1242626"/>
              <a:ext cx="8352929" cy="175403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3600" b="1" dirty="0">
                  <a:solidFill>
                    <a:srgbClr val="C00000"/>
                  </a:solidFill>
                  <a:latin typeface="Book Antiqua" panose="02040602050305030304" pitchFamily="18" charset="0"/>
                  <a:cs typeface="+mn-cs"/>
                </a:rPr>
                <a:t>Городская конференция</a:t>
              </a:r>
              <a:br>
                <a:rPr lang="ru-RU" sz="3600" b="1" dirty="0">
                  <a:solidFill>
                    <a:srgbClr val="C00000"/>
                  </a:solidFill>
                  <a:latin typeface="Book Antiqua" panose="02040602050305030304" pitchFamily="18" charset="0"/>
                  <a:cs typeface="+mn-cs"/>
                </a:rPr>
              </a:br>
              <a:r>
                <a:rPr lang="ru-RU" sz="3600" b="1" dirty="0">
                  <a:solidFill>
                    <a:srgbClr val="C00000"/>
                  </a:solidFill>
                  <a:latin typeface="Book Antiqua" panose="02040602050305030304" pitchFamily="18" charset="0"/>
                  <a:cs typeface="+mn-cs"/>
                </a:rPr>
                <a:t>«Управление качеством образования: актуальные вопросы, </a:t>
              </a:r>
            </a:p>
          </p:txBody>
        </p:sp>
        <p:sp>
          <p:nvSpPr>
            <p:cNvPr id="8" name="Прямоугольник 7"/>
            <p:cNvSpPr/>
            <p:nvPr/>
          </p:nvSpPr>
          <p:spPr>
            <a:xfrm>
              <a:off x="1439348" y="2925228"/>
              <a:ext cx="4607527" cy="120004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3600" b="1" dirty="0">
                  <a:solidFill>
                    <a:srgbClr val="C00000"/>
                  </a:solidFill>
                  <a:latin typeface="Book Antiqua" panose="02040602050305030304" pitchFamily="18" charset="0"/>
                  <a:cs typeface="+mn-cs"/>
                </a:rPr>
                <a:t>достижения 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3600" b="1" dirty="0">
                  <a:solidFill>
                    <a:srgbClr val="C00000"/>
                  </a:solidFill>
                  <a:latin typeface="Book Antiqua" panose="02040602050305030304" pitchFamily="18" charset="0"/>
                  <a:cs typeface="+mn-cs"/>
                </a:rPr>
                <a:t>и перспективы»</a:t>
              </a:r>
            </a:p>
          </p:txBody>
        </p:sp>
      </p:grpSp>
      <p:pic>
        <p:nvPicPr>
          <p:cNvPr id="4" name="4c721fcb27e6a9c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out="250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45487" y="5883274"/>
            <a:ext cx="487363" cy="4873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900988" y="0"/>
            <a:ext cx="1243012" cy="1119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263" y="2146182"/>
            <a:ext cx="9075737" cy="4598441"/>
          </a:xfr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marL="0" indent="0" algn="r">
              <a:buFont typeface="Arial" charset="0"/>
              <a:buNone/>
            </a:pPr>
            <a:endParaRPr lang="ru-RU" sz="4000" b="1" dirty="0" smtClean="0">
              <a:solidFill>
                <a:srgbClr val="001642"/>
              </a:solidFill>
              <a:latin typeface="Book Antiqua" pitchFamily="18" charset="0"/>
            </a:endParaRPr>
          </a:p>
          <a:p>
            <a:pPr marL="0" indent="0" algn="r">
              <a:buFont typeface="Arial" charset="0"/>
              <a:buNone/>
            </a:pPr>
            <a:r>
              <a:rPr lang="ru-RU" sz="4800" b="1" dirty="0" smtClean="0">
                <a:solidFill>
                  <a:srgbClr val="C00000"/>
                </a:solidFill>
                <a:latin typeface="Book Antiqua" pitchFamily="18" charset="0"/>
              </a:rPr>
              <a:t>             </a:t>
            </a:r>
            <a:endParaRPr lang="ru-RU" sz="4800" b="1" dirty="0" smtClean="0">
              <a:solidFill>
                <a:srgbClr val="001642"/>
              </a:solidFill>
              <a:latin typeface="Book Antiqua" pitchFamily="18" charset="0"/>
            </a:endParaRPr>
          </a:p>
          <a:p>
            <a:pPr marL="0" indent="0">
              <a:buFont typeface="Arial" charset="0"/>
              <a:buNone/>
            </a:pPr>
            <a:endParaRPr lang="ru-RU" sz="4400" b="1" i="1" dirty="0" smtClean="0">
              <a:solidFill>
                <a:srgbClr val="17375E"/>
              </a:solidFill>
              <a:latin typeface="Book Antiqua" pitchFamily="18" charset="0"/>
            </a:endParaRPr>
          </a:p>
          <a:p>
            <a:pPr marL="0" indent="0">
              <a:buNone/>
            </a:pPr>
            <a:r>
              <a:rPr lang="ru-RU" sz="4400" b="1" i="1" dirty="0" smtClean="0">
                <a:solidFill>
                  <a:srgbClr val="17375E"/>
                </a:solidFill>
                <a:latin typeface="Book Antiqua" pitchFamily="18" charset="0"/>
              </a:rPr>
              <a:t>      </a:t>
            </a:r>
            <a:r>
              <a:rPr lang="ru-RU" sz="4400" b="1" i="1" dirty="0" smtClean="0">
                <a:solidFill>
                  <a:srgbClr val="17375E"/>
                </a:solidFill>
                <a:latin typeface="Book Antiqua" pitchFamily="18" charset="0"/>
              </a:rPr>
              <a:t>  </a:t>
            </a:r>
            <a:r>
              <a:rPr lang="ru-RU" b="1" dirty="0" smtClean="0">
                <a:solidFill>
                  <a:srgbClr val="17375E"/>
                </a:solidFill>
                <a:latin typeface="Book Antiqua" pitchFamily="18" charset="0"/>
              </a:rPr>
              <a:t>… </a:t>
            </a:r>
            <a:r>
              <a:rPr lang="ru-RU" b="1" dirty="0" smtClean="0">
                <a:solidFill>
                  <a:srgbClr val="17375E"/>
                </a:solidFill>
                <a:latin typeface="Book Antiqua" pitchFamily="18" charset="0"/>
              </a:rPr>
              <a:t>.    </a:t>
            </a:r>
            <a:r>
              <a:rPr lang="en-US" b="1" dirty="0" smtClean="0">
                <a:solidFill>
                  <a:srgbClr val="17375E"/>
                </a:solidFill>
                <a:latin typeface="Book Antiqua" pitchFamily="18" charset="0"/>
              </a:rPr>
              <a:t>                     ,</a:t>
            </a:r>
            <a:r>
              <a:rPr lang="ru-RU" b="1" dirty="0" smtClean="0">
                <a:solidFill>
                  <a:srgbClr val="17375E"/>
                </a:solidFill>
                <a:latin typeface="Book Antiqua" pitchFamily="18" charset="0"/>
              </a:rPr>
              <a:t> </a:t>
            </a:r>
            <a:r>
              <a:rPr lang="ru-RU" b="1" dirty="0" smtClean="0">
                <a:solidFill>
                  <a:srgbClr val="17375E"/>
                </a:solidFill>
                <a:latin typeface="Book Antiqua" pitchFamily="18" charset="0"/>
              </a:rPr>
              <a:t>, </a:t>
            </a:r>
          </a:p>
          <a:p>
            <a:pPr marL="0" indent="0">
              <a:buNone/>
            </a:pPr>
            <a:r>
              <a:rPr lang="ru-RU" sz="2400" b="1" dirty="0">
                <a:solidFill>
                  <a:srgbClr val="17375E"/>
                </a:solidFill>
                <a:latin typeface="Book Antiqua" pitchFamily="18" charset="0"/>
              </a:rPr>
              <a:t> </a:t>
            </a:r>
            <a:r>
              <a:rPr lang="ru-RU" sz="2400" b="1" dirty="0" smtClean="0">
                <a:solidFill>
                  <a:srgbClr val="17375E"/>
                </a:solidFill>
                <a:latin typeface="Book Antiqua" pitchFamily="18" charset="0"/>
              </a:rPr>
              <a:t>      </a:t>
            </a:r>
            <a:r>
              <a:rPr lang="ru-RU" sz="2400" dirty="0" smtClean="0">
                <a:solidFill>
                  <a:srgbClr val="17375E"/>
                </a:solidFill>
                <a:latin typeface="Book Antiqua" pitchFamily="18" charset="0"/>
              </a:rPr>
              <a:t>где </a:t>
            </a:r>
            <a:r>
              <a:rPr lang="en-US" b="1" i="1" dirty="0" smtClean="0">
                <a:solidFill>
                  <a:srgbClr val="001642"/>
                </a:solidFill>
                <a:latin typeface="Book Antiqua" pitchFamily="18" charset="0"/>
              </a:rPr>
              <a:t>n</a:t>
            </a:r>
            <a:r>
              <a:rPr lang="en-US" sz="2400" dirty="0" smtClean="0">
                <a:solidFill>
                  <a:srgbClr val="001642"/>
                </a:solidFill>
                <a:latin typeface="Book Antiqua" pitchFamily="18" charset="0"/>
              </a:rPr>
              <a:t> –</a:t>
            </a:r>
            <a:r>
              <a:rPr lang="ru-RU" sz="2400" dirty="0" smtClean="0">
                <a:solidFill>
                  <a:srgbClr val="17375E"/>
                </a:solidFill>
                <a:latin typeface="Book Antiqua" pitchFamily="18" charset="0"/>
              </a:rPr>
              <a:t> </a:t>
            </a:r>
            <a:r>
              <a:rPr lang="ru-RU" sz="2200" dirty="0" smtClean="0">
                <a:solidFill>
                  <a:srgbClr val="17375E"/>
                </a:solidFill>
                <a:latin typeface="Book Antiqua" pitchFamily="18" charset="0"/>
              </a:rPr>
              <a:t>количество выступающих</a:t>
            </a:r>
            <a:endParaRPr lang="ru-RU" sz="2200" dirty="0">
              <a:solidFill>
                <a:srgbClr val="17375E"/>
              </a:solidFill>
              <a:latin typeface="Book Antiqua" pitchFamily="18" charset="0"/>
            </a:endParaRPr>
          </a:p>
          <a:p>
            <a:pPr marL="0" indent="0">
              <a:buNone/>
            </a:pPr>
            <a:endParaRPr lang="ru-RU" b="1" dirty="0" smtClean="0">
              <a:solidFill>
                <a:srgbClr val="17375E"/>
              </a:solidFill>
              <a:latin typeface="Book Antiqua" pitchFamily="18" charset="0"/>
            </a:endParaRPr>
          </a:p>
          <a:p>
            <a:pPr marL="0" indent="0" algn="ctr"/>
            <a:endParaRPr lang="ru-RU" sz="4400" b="1" i="1" dirty="0" smtClean="0">
              <a:solidFill>
                <a:srgbClr val="17375E"/>
              </a:solidFill>
              <a:latin typeface="Book Antiqua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15963" y="150813"/>
            <a:ext cx="5243512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>
                <a:solidFill>
                  <a:schemeClr val="tx2">
                    <a:lumMod val="50000"/>
                  </a:schemeClr>
                </a:solidFill>
                <a:latin typeface="Book Antiqua" panose="02040602050305030304" pitchFamily="18" charset="0"/>
                <a:cs typeface="+mn-cs"/>
              </a:rPr>
              <a:t>Администрация города Архангельска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>
                <a:solidFill>
                  <a:schemeClr val="tx2">
                    <a:lumMod val="50000"/>
                  </a:schemeClr>
                </a:solidFill>
                <a:latin typeface="Book Antiqua" panose="02040602050305030304" pitchFamily="18" charset="0"/>
                <a:cs typeface="+mn-cs"/>
              </a:rPr>
              <a:t>Департамент образования</a:t>
            </a:r>
          </a:p>
        </p:txBody>
      </p:sp>
      <p:pic>
        <p:nvPicPr>
          <p:cNvPr id="25606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263" y="60325"/>
            <a:ext cx="792162" cy="887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10" name="Oval 10"/>
          <p:cNvSpPr>
            <a:spLocks noChangeArrowheads="1"/>
          </p:cNvSpPr>
          <p:nvPr/>
        </p:nvSpPr>
        <p:spPr bwMode="auto">
          <a:xfrm>
            <a:off x="221281" y="2271573"/>
            <a:ext cx="2190480" cy="1673298"/>
          </a:xfrm>
          <a:prstGeom prst="ellipse">
            <a:avLst/>
          </a:prstGeom>
          <a:gradFill>
            <a:gsLst>
              <a:gs pos="0">
                <a:schemeClr val="accent2">
                  <a:lumMod val="60000"/>
                  <a:lumOff val="40000"/>
                </a:schemeClr>
              </a:gs>
              <a:gs pos="50000">
                <a:schemeClr val="accent2">
                  <a:lumMod val="20000"/>
                  <a:lumOff val="80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5400000" scaled="0"/>
          </a:gradFill>
          <a:ln w="9525">
            <a:solidFill>
              <a:schemeClr val="tx1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pPr algn="ctr"/>
            <a:r>
              <a:rPr lang="ru-RU" sz="2400" b="1" dirty="0" smtClean="0">
                <a:latin typeface="Book Antiqua" panose="02040602050305030304" pitchFamily="18" charset="0"/>
              </a:rPr>
              <a:t>Оценка </a:t>
            </a:r>
          </a:p>
          <a:p>
            <a:pPr algn="ctr"/>
            <a:r>
              <a:rPr lang="ru-RU" sz="2400" b="1" dirty="0" smtClean="0">
                <a:latin typeface="Book Antiqua" panose="02040602050305030304" pitchFamily="18" charset="0"/>
              </a:rPr>
              <a:t>организатора</a:t>
            </a:r>
            <a:endParaRPr lang="ru-RU" sz="2400" b="1" dirty="0">
              <a:latin typeface="Book Antiqua" panose="02040602050305030304" pitchFamily="18" charset="0"/>
            </a:endParaRPr>
          </a:p>
        </p:txBody>
      </p:sp>
      <p:sp>
        <p:nvSpPr>
          <p:cNvPr id="25611" name="Oval 11"/>
          <p:cNvSpPr>
            <a:spLocks noChangeArrowheads="1"/>
          </p:cNvSpPr>
          <p:nvPr/>
        </p:nvSpPr>
        <p:spPr bwMode="auto">
          <a:xfrm>
            <a:off x="3203848" y="2580640"/>
            <a:ext cx="1950541" cy="1055167"/>
          </a:xfrm>
          <a:prstGeom prst="ellipse">
            <a:avLst/>
          </a:prstGeom>
          <a:gradFill>
            <a:gsLst>
              <a:gs pos="0">
                <a:schemeClr val="accent3">
                  <a:lumMod val="60000"/>
                  <a:lumOff val="40000"/>
                </a:schemeClr>
              </a:gs>
              <a:gs pos="50000">
                <a:schemeClr val="accent3">
                  <a:lumMod val="20000"/>
                  <a:lumOff val="80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5400000" scaled="0"/>
          </a:gradFill>
          <a:ln w="9525">
            <a:solidFill>
              <a:schemeClr val="tx1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pPr algn="ctr"/>
            <a:r>
              <a:rPr lang="ru-RU" sz="2000" dirty="0" smtClean="0">
                <a:latin typeface="Book Antiqua" panose="02040602050305030304" pitchFamily="18" charset="0"/>
              </a:rPr>
              <a:t>Оценка </a:t>
            </a:r>
          </a:p>
          <a:p>
            <a:pPr algn="ctr"/>
            <a:r>
              <a:rPr lang="ru-RU" sz="2000" dirty="0" smtClean="0">
                <a:latin typeface="Book Antiqua" panose="02040602050305030304" pitchFamily="18" charset="0"/>
              </a:rPr>
              <a:t>выступающего </a:t>
            </a:r>
          </a:p>
          <a:p>
            <a:pPr algn="ctr"/>
            <a:r>
              <a:rPr lang="ru-RU" sz="2000" dirty="0" smtClean="0">
                <a:latin typeface="Book Antiqua" panose="02040602050305030304" pitchFamily="18" charset="0"/>
              </a:rPr>
              <a:t>№ 1</a:t>
            </a:r>
            <a:endParaRPr lang="ru-RU" sz="2000" dirty="0">
              <a:latin typeface="Book Antiqua" panose="02040602050305030304" pitchFamily="18" charset="0"/>
            </a:endParaRPr>
          </a:p>
        </p:txBody>
      </p:sp>
      <p:sp>
        <p:nvSpPr>
          <p:cNvPr id="25613" name="Rectangle 13"/>
          <p:cNvSpPr>
            <a:spLocks noChangeArrowheads="1"/>
          </p:cNvSpPr>
          <p:nvPr/>
        </p:nvSpPr>
        <p:spPr bwMode="auto">
          <a:xfrm>
            <a:off x="2581419" y="2901017"/>
            <a:ext cx="489386" cy="467519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</a:schemeClr>
              </a:gs>
              <a:gs pos="50000">
                <a:schemeClr val="accent2">
                  <a:lumMod val="20000"/>
                  <a:lumOff val="80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5400000" scaled="0"/>
          </a:gradFill>
          <a:ln w="9525">
            <a:solidFill>
              <a:schemeClr val="tx1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pPr algn="ctr"/>
            <a:r>
              <a:rPr lang="ru-RU" sz="2000" dirty="0">
                <a:latin typeface="Book Antiqua" panose="02040602050305030304" pitchFamily="18" charset="0"/>
              </a:rPr>
              <a:t>=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221280" y="947738"/>
            <a:ext cx="8701881" cy="120032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rgbClr val="C00000"/>
                </a:solidFill>
                <a:latin typeface="Book Antiqua" pitchFamily="18" charset="0"/>
              </a:rPr>
              <a:t>Формульная оценка </a:t>
            </a:r>
            <a:r>
              <a:rPr lang="ru-RU" sz="3600" b="1" dirty="0" smtClean="0">
                <a:solidFill>
                  <a:srgbClr val="C00000"/>
                </a:solidFill>
                <a:latin typeface="Book Antiqua" pitchFamily="18" charset="0"/>
              </a:rPr>
              <a:t>организаторов </a:t>
            </a:r>
            <a:r>
              <a:rPr lang="ru-RU" sz="3600" b="1" dirty="0">
                <a:solidFill>
                  <a:srgbClr val="C00000"/>
                </a:solidFill>
                <a:latin typeface="Book Antiqua" pitchFamily="18" charset="0"/>
              </a:rPr>
              <a:t>секционных заседаний</a:t>
            </a:r>
          </a:p>
        </p:txBody>
      </p:sp>
      <p:sp>
        <p:nvSpPr>
          <p:cNvPr id="15" name="Rectangle 13"/>
          <p:cNvSpPr>
            <a:spLocks noChangeArrowheads="1"/>
          </p:cNvSpPr>
          <p:nvPr/>
        </p:nvSpPr>
        <p:spPr bwMode="auto">
          <a:xfrm>
            <a:off x="5364088" y="2901017"/>
            <a:ext cx="489386" cy="467519"/>
          </a:xfrm>
          <a:prstGeom prst="rect">
            <a:avLst/>
          </a:prstGeom>
          <a:gradFill>
            <a:gsLst>
              <a:gs pos="0">
                <a:schemeClr val="accent3">
                  <a:lumMod val="60000"/>
                  <a:lumOff val="40000"/>
                </a:schemeClr>
              </a:gs>
              <a:gs pos="50000">
                <a:schemeClr val="accent3">
                  <a:lumMod val="20000"/>
                  <a:lumOff val="80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5400000" scaled="0"/>
          </a:gradFill>
          <a:ln w="9525">
            <a:solidFill>
              <a:schemeClr val="tx1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pPr algn="ctr"/>
            <a:r>
              <a:rPr lang="ru-RU" sz="2000" dirty="0">
                <a:latin typeface="Book Antiqua" panose="02040602050305030304" pitchFamily="18" charset="0"/>
              </a:rPr>
              <a:t>+</a:t>
            </a:r>
          </a:p>
        </p:txBody>
      </p:sp>
      <p:sp>
        <p:nvSpPr>
          <p:cNvPr id="16" name="Oval 11"/>
          <p:cNvSpPr>
            <a:spLocks noChangeArrowheads="1"/>
          </p:cNvSpPr>
          <p:nvPr/>
        </p:nvSpPr>
        <p:spPr bwMode="auto">
          <a:xfrm>
            <a:off x="6084168" y="2580640"/>
            <a:ext cx="1950541" cy="1055167"/>
          </a:xfrm>
          <a:prstGeom prst="ellipse">
            <a:avLst/>
          </a:prstGeom>
          <a:gradFill>
            <a:gsLst>
              <a:gs pos="0">
                <a:schemeClr val="accent3">
                  <a:lumMod val="60000"/>
                  <a:lumOff val="40000"/>
                </a:schemeClr>
              </a:gs>
              <a:gs pos="50000">
                <a:schemeClr val="accent3">
                  <a:lumMod val="20000"/>
                  <a:lumOff val="80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5400000" scaled="0"/>
          </a:gradFill>
          <a:ln w="9525">
            <a:solidFill>
              <a:schemeClr val="tx1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pPr algn="ctr"/>
            <a:r>
              <a:rPr lang="ru-RU" sz="2000" dirty="0" smtClean="0">
                <a:latin typeface="Book Antiqua" panose="02040602050305030304" pitchFamily="18" charset="0"/>
              </a:rPr>
              <a:t>Оценка </a:t>
            </a:r>
          </a:p>
          <a:p>
            <a:pPr algn="ctr"/>
            <a:r>
              <a:rPr lang="ru-RU" sz="2000" dirty="0" smtClean="0">
                <a:latin typeface="Book Antiqua" panose="02040602050305030304" pitchFamily="18" charset="0"/>
              </a:rPr>
              <a:t>выступающего </a:t>
            </a:r>
          </a:p>
          <a:p>
            <a:pPr algn="ctr"/>
            <a:r>
              <a:rPr lang="ru-RU" sz="2000" dirty="0" smtClean="0">
                <a:latin typeface="Book Antiqua" panose="02040602050305030304" pitchFamily="18" charset="0"/>
              </a:rPr>
              <a:t>№ 2</a:t>
            </a:r>
            <a:endParaRPr lang="ru-RU" sz="2000" dirty="0">
              <a:latin typeface="Book Antiqua" panose="02040602050305030304" pitchFamily="18" charset="0"/>
            </a:endParaRPr>
          </a:p>
        </p:txBody>
      </p:sp>
      <p:sp>
        <p:nvSpPr>
          <p:cNvPr id="17" name="Rectangle 13"/>
          <p:cNvSpPr>
            <a:spLocks noChangeArrowheads="1"/>
          </p:cNvSpPr>
          <p:nvPr/>
        </p:nvSpPr>
        <p:spPr bwMode="auto">
          <a:xfrm>
            <a:off x="8172400" y="2874463"/>
            <a:ext cx="489386" cy="467519"/>
          </a:xfrm>
          <a:prstGeom prst="rect">
            <a:avLst/>
          </a:prstGeom>
          <a:gradFill>
            <a:gsLst>
              <a:gs pos="0">
                <a:schemeClr val="accent3">
                  <a:lumMod val="60000"/>
                  <a:lumOff val="40000"/>
                </a:schemeClr>
              </a:gs>
              <a:gs pos="50000">
                <a:schemeClr val="accent3">
                  <a:lumMod val="20000"/>
                  <a:lumOff val="80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5400000" scaled="0"/>
          </a:gradFill>
          <a:ln w="9525">
            <a:solidFill>
              <a:schemeClr val="tx1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pPr algn="ctr"/>
            <a:r>
              <a:rPr lang="ru-RU" sz="2000" dirty="0">
                <a:latin typeface="Book Antiqua" panose="02040602050305030304" pitchFamily="18" charset="0"/>
              </a:rPr>
              <a:t>+</a:t>
            </a:r>
          </a:p>
        </p:txBody>
      </p:sp>
      <p:sp>
        <p:nvSpPr>
          <p:cNvPr id="18" name="Rectangle 13"/>
          <p:cNvSpPr>
            <a:spLocks noChangeArrowheads="1"/>
          </p:cNvSpPr>
          <p:nvPr/>
        </p:nvSpPr>
        <p:spPr bwMode="auto">
          <a:xfrm>
            <a:off x="706488" y="4730933"/>
            <a:ext cx="489386" cy="467519"/>
          </a:xfrm>
          <a:prstGeom prst="rect">
            <a:avLst/>
          </a:prstGeom>
          <a:gradFill>
            <a:gsLst>
              <a:gs pos="0">
                <a:schemeClr val="accent3">
                  <a:lumMod val="60000"/>
                  <a:lumOff val="40000"/>
                </a:schemeClr>
              </a:gs>
              <a:gs pos="50000">
                <a:schemeClr val="accent3">
                  <a:lumMod val="20000"/>
                  <a:lumOff val="80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5400000" scaled="0"/>
          </a:gradFill>
          <a:ln w="9525">
            <a:solidFill>
              <a:schemeClr val="tx1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pPr algn="ctr"/>
            <a:r>
              <a:rPr lang="ru-RU" sz="2000" dirty="0">
                <a:latin typeface="Book Antiqua" panose="02040602050305030304" pitchFamily="18" charset="0"/>
              </a:rPr>
              <a:t>+</a:t>
            </a:r>
          </a:p>
        </p:txBody>
      </p:sp>
      <p:sp>
        <p:nvSpPr>
          <p:cNvPr id="19" name="Rectangle 13"/>
          <p:cNvSpPr>
            <a:spLocks noChangeArrowheads="1"/>
          </p:cNvSpPr>
          <p:nvPr/>
        </p:nvSpPr>
        <p:spPr bwMode="auto">
          <a:xfrm>
            <a:off x="1978734" y="4730935"/>
            <a:ext cx="489386" cy="467519"/>
          </a:xfrm>
          <a:prstGeom prst="rect">
            <a:avLst/>
          </a:prstGeom>
          <a:gradFill>
            <a:gsLst>
              <a:gs pos="0">
                <a:schemeClr val="accent3">
                  <a:lumMod val="60000"/>
                  <a:lumOff val="40000"/>
                </a:schemeClr>
              </a:gs>
              <a:gs pos="50000">
                <a:schemeClr val="accent3">
                  <a:lumMod val="20000"/>
                  <a:lumOff val="80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5400000" scaled="0"/>
          </a:gradFill>
          <a:ln w="9525">
            <a:solidFill>
              <a:schemeClr val="tx1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pPr algn="ctr"/>
            <a:r>
              <a:rPr lang="ru-RU" sz="2000" dirty="0">
                <a:latin typeface="Book Antiqua" panose="02040602050305030304" pitchFamily="18" charset="0"/>
              </a:rPr>
              <a:t>+</a:t>
            </a:r>
          </a:p>
        </p:txBody>
      </p:sp>
      <p:sp>
        <p:nvSpPr>
          <p:cNvPr id="20" name="Oval 11"/>
          <p:cNvSpPr>
            <a:spLocks noChangeArrowheads="1"/>
          </p:cNvSpPr>
          <p:nvPr/>
        </p:nvSpPr>
        <p:spPr bwMode="auto">
          <a:xfrm>
            <a:off x="2621679" y="4437112"/>
            <a:ext cx="1950541" cy="1055167"/>
          </a:xfrm>
          <a:prstGeom prst="ellipse">
            <a:avLst/>
          </a:prstGeom>
          <a:gradFill>
            <a:gsLst>
              <a:gs pos="0">
                <a:schemeClr val="accent3">
                  <a:lumMod val="60000"/>
                  <a:lumOff val="40000"/>
                </a:schemeClr>
              </a:gs>
              <a:gs pos="50000">
                <a:schemeClr val="accent3">
                  <a:lumMod val="20000"/>
                  <a:lumOff val="80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5400000" scaled="0"/>
          </a:gradFill>
          <a:ln w="9525">
            <a:solidFill>
              <a:schemeClr val="tx1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pPr algn="ctr"/>
            <a:r>
              <a:rPr lang="ru-RU" sz="2000" dirty="0" smtClean="0">
                <a:latin typeface="Book Antiqua" panose="02040602050305030304" pitchFamily="18" charset="0"/>
              </a:rPr>
              <a:t>Оценка </a:t>
            </a:r>
          </a:p>
          <a:p>
            <a:pPr algn="ctr"/>
            <a:r>
              <a:rPr lang="ru-RU" sz="2000" dirty="0" smtClean="0">
                <a:latin typeface="Book Antiqua" panose="02040602050305030304" pitchFamily="18" charset="0"/>
              </a:rPr>
              <a:t>выступающего </a:t>
            </a:r>
          </a:p>
          <a:p>
            <a:pPr algn="ctr"/>
            <a:r>
              <a:rPr lang="ru-RU" sz="2000" dirty="0" smtClean="0">
                <a:latin typeface="Book Antiqua" panose="02040602050305030304" pitchFamily="18" charset="0"/>
              </a:rPr>
              <a:t>№ </a:t>
            </a:r>
            <a:r>
              <a:rPr lang="en-US" sz="2400" b="1" i="1" dirty="0" smtClean="0">
                <a:latin typeface="Book Antiqua" panose="02040602050305030304" pitchFamily="18" charset="0"/>
              </a:rPr>
              <a:t>n</a:t>
            </a:r>
            <a:endParaRPr lang="ru-RU" sz="2000" b="1" i="1" dirty="0">
              <a:latin typeface="Book Antiqua" panose="02040602050305030304" pitchFamily="18" charset="0"/>
            </a:endParaRPr>
          </a:p>
        </p:txBody>
      </p:sp>
      <p:pic>
        <p:nvPicPr>
          <p:cNvPr id="1026" name="Picture 2" descr="C:\Users\IlatovskayaAS2\Desktop\картинки для презентации\img2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" t="6874" r="3594" b="24375"/>
          <a:stretch/>
        </p:blipFill>
        <p:spPr bwMode="auto">
          <a:xfrm>
            <a:off x="5278905" y="4294912"/>
            <a:ext cx="3561066" cy="194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771159" y="60325"/>
            <a:ext cx="1243012" cy="1119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4344" y="1340768"/>
            <a:ext cx="4480619" cy="364824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>
            <a:noAutofit/>
          </a:bodyPr>
          <a:lstStyle/>
          <a:p>
            <a:pPr marL="0" indent="0" algn="ctr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b="1" dirty="0" smtClean="0">
                <a:solidFill>
                  <a:srgbClr val="C00000"/>
                </a:solidFill>
                <a:latin typeface="Book Antiqua" panose="02040602050305030304" pitchFamily="18" charset="0"/>
              </a:rPr>
              <a:t>С целью ознакомления с информационными материалами в рамках проведения Городской конференции просим навести камеру на </a:t>
            </a:r>
            <a:r>
              <a:rPr lang="en-US" b="1" dirty="0" smtClean="0">
                <a:solidFill>
                  <a:srgbClr val="C00000"/>
                </a:solidFill>
                <a:latin typeface="Book Antiqua" panose="02040602050305030304" pitchFamily="18" charset="0"/>
              </a:rPr>
              <a:t>QR-</a:t>
            </a:r>
            <a:r>
              <a:rPr lang="ru-RU" b="1" dirty="0" smtClean="0">
                <a:solidFill>
                  <a:srgbClr val="C00000"/>
                </a:solidFill>
                <a:latin typeface="Book Antiqua" panose="02040602050305030304" pitchFamily="18" charset="0"/>
              </a:rPr>
              <a:t>код 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15963" y="150813"/>
            <a:ext cx="5243512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>
                <a:solidFill>
                  <a:schemeClr val="tx2">
                    <a:lumMod val="50000"/>
                  </a:schemeClr>
                </a:solidFill>
                <a:latin typeface="Book Antiqua" panose="02040602050305030304" pitchFamily="18" charset="0"/>
                <a:cs typeface="+mn-cs"/>
              </a:rPr>
              <a:t>Администрация города Архангельска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>
                <a:solidFill>
                  <a:schemeClr val="tx2">
                    <a:lumMod val="50000"/>
                  </a:schemeClr>
                </a:solidFill>
                <a:latin typeface="Book Antiqua" panose="02040602050305030304" pitchFamily="18" charset="0"/>
                <a:cs typeface="+mn-cs"/>
              </a:rPr>
              <a:t>Департамент образования</a:t>
            </a:r>
          </a:p>
        </p:txBody>
      </p:sp>
      <p:pic>
        <p:nvPicPr>
          <p:cNvPr id="26629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263" y="60325"/>
            <a:ext cx="792162" cy="887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http://qrcoder.ru/code/?https%3A%2F%2Fwww.arhcity.ru%2F%3Fpage%3D1466%2F18&amp;4&amp;0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772816"/>
            <a:ext cx="3456384" cy="37444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3" descr="C:\Users\IlatovskayaAS2\Desktop\значок-календаря-красного-рабочего-стола-отображающий-пустые-146201561.jpg"/>
          <p:cNvPicPr>
            <a:picLocks noChangeAspect="1" noChangeArrowheads="1"/>
          </p:cNvPicPr>
          <p:nvPr/>
        </p:nvPicPr>
        <p:blipFill>
          <a:blip r:embed="rId2"/>
          <a:srcRect l="11086" t="10008" r="8336" b="9494"/>
          <a:stretch>
            <a:fillRect/>
          </a:stretch>
        </p:blipFill>
        <p:spPr bwMode="auto">
          <a:xfrm>
            <a:off x="387350" y="1004888"/>
            <a:ext cx="2960688" cy="2957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755650" y="1989138"/>
            <a:ext cx="2592388" cy="13223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 smtClean="0">
                <a:solidFill>
                  <a:schemeClr val="tx2">
                    <a:lumMod val="75000"/>
                  </a:schemeClr>
                </a:solidFill>
                <a:latin typeface="Book Antiqua" panose="02040602050305030304" pitchFamily="18" charset="0"/>
                <a:cs typeface="+mn-cs"/>
              </a:rPr>
              <a:t>24.08.21 </a:t>
            </a:r>
            <a:endParaRPr lang="ru-RU" sz="4000" b="1" dirty="0">
              <a:solidFill>
                <a:schemeClr val="tx2">
                  <a:lumMod val="75000"/>
                </a:schemeClr>
              </a:solidFill>
              <a:latin typeface="Book Antiqua" panose="02040602050305030304" pitchFamily="18" charset="0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>
                <a:solidFill>
                  <a:schemeClr val="tx2">
                    <a:lumMod val="75000"/>
                  </a:schemeClr>
                </a:solidFill>
                <a:latin typeface="Book Antiqua" panose="02040602050305030304" pitchFamily="18" charset="0"/>
                <a:cs typeface="+mn-cs"/>
              </a:rPr>
              <a:t>в 11:00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276600" y="1716088"/>
            <a:ext cx="6624638" cy="13239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>
                <a:solidFill>
                  <a:srgbClr val="C00000"/>
                </a:solidFill>
                <a:latin typeface="Book Antiqua" panose="02040602050305030304" pitchFamily="18" charset="0"/>
                <a:cs typeface="+mn-cs"/>
              </a:rPr>
              <a:t>Пленарное заседание конференции </a:t>
            </a:r>
          </a:p>
        </p:txBody>
      </p:sp>
      <p:pic>
        <p:nvPicPr>
          <p:cNvPr id="6" name="Picture 2" descr="C:\Users\IlatovskayaAS2\Desktop\SDELi.png"/>
          <p:cNvPicPr>
            <a:picLocks noChangeAspect="1" noChangeArrowheads="1"/>
          </p:cNvPicPr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 bwMode="auto">
          <a:xfrm>
            <a:off x="6443017" y="3679705"/>
            <a:ext cx="2314606" cy="2584902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prstMaterial="dkEdge">
            <a:bevelT/>
          </a:sp3d>
          <a:extLst/>
        </p:spPr>
      </p:pic>
      <p:sp>
        <p:nvSpPr>
          <p:cNvPr id="7" name="Прямоугольник 6"/>
          <p:cNvSpPr/>
          <p:nvPr/>
        </p:nvSpPr>
        <p:spPr>
          <a:xfrm>
            <a:off x="6203950" y="4797425"/>
            <a:ext cx="2792413" cy="13112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4000" b="1">
                <a:solidFill>
                  <a:srgbClr val="17375E"/>
                </a:solidFill>
                <a:latin typeface="Book Antiqua" pitchFamily="18" charset="0"/>
              </a:rPr>
              <a:t>06.09.21 </a:t>
            </a:r>
            <a:r>
              <a:rPr lang="ru-RU" sz="4000" b="1">
                <a:solidFill>
                  <a:srgbClr val="17375E"/>
                </a:solidFill>
              </a:rPr>
              <a:t>-</a:t>
            </a:r>
          </a:p>
          <a:p>
            <a:pPr algn="ctr"/>
            <a:r>
              <a:rPr lang="ru-RU" sz="4000" b="1">
                <a:solidFill>
                  <a:srgbClr val="17375E"/>
                </a:solidFill>
                <a:latin typeface="Book Antiqua" pitchFamily="18" charset="0"/>
              </a:rPr>
              <a:t>11.09.21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-301625" y="4329113"/>
            <a:ext cx="6626225" cy="120015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>
                <a:solidFill>
                  <a:srgbClr val="C00000"/>
                </a:solidFill>
                <a:latin typeface="Book Antiqua" panose="02040602050305030304" pitchFamily="18" charset="0"/>
                <a:cs typeface="+mn-cs"/>
              </a:rPr>
              <a:t>Секционные заседания конференции </a:t>
            </a:r>
          </a:p>
        </p:txBody>
      </p:sp>
      <p:pic>
        <p:nvPicPr>
          <p:cNvPr id="16391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019925" y="260350"/>
            <a:ext cx="1836738" cy="1376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836613" y="211138"/>
            <a:ext cx="5243512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>
                <a:solidFill>
                  <a:schemeClr val="tx2">
                    <a:lumMod val="50000"/>
                  </a:schemeClr>
                </a:solidFill>
                <a:latin typeface="Book Antiqua" panose="02040602050305030304" pitchFamily="18" charset="0"/>
                <a:cs typeface="+mn-cs"/>
              </a:rPr>
              <a:t>Администрация города Архангельска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>
                <a:solidFill>
                  <a:schemeClr val="tx2">
                    <a:lumMod val="50000"/>
                  </a:schemeClr>
                </a:solidFill>
                <a:latin typeface="Book Antiqua" panose="02040602050305030304" pitchFamily="18" charset="0"/>
                <a:cs typeface="+mn-cs"/>
              </a:rPr>
              <a:t>Департамент образования</a:t>
            </a:r>
          </a:p>
        </p:txBody>
      </p:sp>
      <p:pic>
        <p:nvPicPr>
          <p:cNvPr id="16393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7950" y="155575"/>
            <a:ext cx="839788" cy="941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94" name="TextBox 11"/>
          <p:cNvSpPr txBox="1">
            <a:spLocks noChangeArrowheads="1"/>
          </p:cNvSpPr>
          <p:nvPr/>
        </p:nvSpPr>
        <p:spPr bwMode="auto">
          <a:xfrm>
            <a:off x="3335338" y="3021013"/>
            <a:ext cx="5794375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>
                <a:solidFill>
                  <a:srgbClr val="001642"/>
                </a:solidFill>
                <a:latin typeface="Book Antiqua" pitchFamily="18" charset="0"/>
              </a:rPr>
              <a:t>Место проведения: </a:t>
            </a:r>
            <a:r>
              <a:rPr lang="ru-RU">
                <a:solidFill>
                  <a:srgbClr val="001642"/>
                </a:solidFill>
                <a:latin typeface="Book Antiqua" pitchFamily="18" charset="0"/>
              </a:rPr>
              <a:t>Муниципальное учреждение культуры МО «Город Архангельск» АГКЦ, ул. Приорова, д. 2</a:t>
            </a:r>
          </a:p>
        </p:txBody>
      </p:sp>
      <p:sp>
        <p:nvSpPr>
          <p:cNvPr id="16395" name="TextBox 12"/>
          <p:cNvSpPr txBox="1">
            <a:spLocks noChangeArrowheads="1"/>
          </p:cNvSpPr>
          <p:nvPr/>
        </p:nvSpPr>
        <p:spPr bwMode="auto">
          <a:xfrm>
            <a:off x="468313" y="5661025"/>
            <a:ext cx="57943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ru-RU" b="1" dirty="0">
                <a:solidFill>
                  <a:srgbClr val="001642"/>
                </a:solidFill>
                <a:latin typeface="Book Antiqua" pitchFamily="18" charset="0"/>
              </a:rPr>
              <a:t>Место проведения: </a:t>
            </a:r>
            <a:r>
              <a:rPr lang="ru-RU" dirty="0">
                <a:solidFill>
                  <a:srgbClr val="001642"/>
                </a:solidFill>
                <a:latin typeface="Book Antiqua" pitchFamily="18" charset="0"/>
              </a:rPr>
              <a:t>образовательные организации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446" name="Group 3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9996142"/>
              </p:ext>
            </p:extLst>
          </p:nvPr>
        </p:nvGraphicFramePr>
        <p:xfrm>
          <a:off x="107950" y="1327150"/>
          <a:ext cx="8928100" cy="5597589"/>
        </p:xfrm>
        <a:graphic>
          <a:graphicData uri="http://schemas.openxmlformats.org/drawingml/2006/table">
            <a:tbl>
              <a:tblPr/>
              <a:tblGrid>
                <a:gridCol w="1368425"/>
                <a:gridCol w="2159000"/>
                <a:gridCol w="5400675"/>
              </a:tblGrid>
              <a:tr h="3603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Book Antiqua" pitchFamily="18" charset="0"/>
                          <a:cs typeface="Arial" charset="0"/>
                        </a:rPr>
                        <a:t>Дата</a:t>
                      </a: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Book Antiqua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9525" cap="flat" cmpd="sng" algn="ctr">
                      <a:solidFill>
                        <a:srgbClr val="4A7E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rgbClr val="4A7E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A7E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Book Antiqua" pitchFamily="18" charset="0"/>
                          <a:ea typeface="+mn-ea"/>
                          <a:cs typeface="Arial" charset="0"/>
                        </a:rPr>
                        <a:t>Тематика дня</a:t>
                      </a:r>
                    </a:p>
                  </a:txBody>
                  <a:tcPr marL="68580" marR="68580" marT="0" marB="0" horzOverflow="overflow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4A7E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A7E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Book Antiqua" pitchFamily="18" charset="0"/>
                          <a:ea typeface="+mn-ea"/>
                          <a:cs typeface="Arial" charset="0"/>
                        </a:rPr>
                        <a:t>Целевая аудитория</a:t>
                      </a:r>
                    </a:p>
                  </a:txBody>
                  <a:tcPr marL="68580" marR="68580" marT="0" marB="0" horzOverflow="overflow">
                    <a:lnL>
                      <a:noFill/>
                    </a:lnL>
                    <a:lnR w="9525" cap="flat" cmpd="sng" algn="ctr">
                      <a:solidFill>
                        <a:srgbClr val="4A7E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A7E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A7E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2174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cs typeface="Arial" charset="0"/>
                        </a:rPr>
                        <a:t> 06.09.2021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 Antiqua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9525" cap="flat" cmpd="sng" algn="ctr">
                      <a:solidFill>
                        <a:srgbClr val="4A7E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rgbClr val="4A7E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A7E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Book Antiqua" pitchFamily="18" charset="0"/>
                          <a:cs typeface="Arial" charset="0"/>
                        </a:rPr>
                        <a:t> День управленца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Book Antiqua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4A7E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A7E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cs typeface="Arial" charset="0"/>
                        </a:rPr>
                        <a:t> Руководители ОУ,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cs typeface="Arial" charset="0"/>
                        </a:rPr>
                        <a:t>заместители руководителей ОУ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 Antiqua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 w="9525" cap="flat" cmpd="sng" algn="ctr">
                      <a:solidFill>
                        <a:srgbClr val="4A7E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A7E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A7E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556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cs typeface="Arial" charset="0"/>
                        </a:rPr>
                        <a:t> 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cs typeface="Arial" charset="0"/>
                        </a:rPr>
                        <a:t>07.09.2021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cs typeface="Arial" charset="0"/>
                        </a:rPr>
                        <a:t> 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 Antiqua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9525" cap="flat" cmpd="sng" algn="ctr">
                      <a:solidFill>
                        <a:srgbClr val="4A7E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rgbClr val="4A7E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A7E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Book Antiqua" pitchFamily="18" charset="0"/>
                          <a:cs typeface="Arial" charset="0"/>
                        </a:rPr>
                        <a:t> День качества</a:t>
                      </a: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4A7E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A7E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cs typeface="Arial" charset="0"/>
                        </a:rPr>
                        <a:t>Руководители МО, заместители руководителей, старшие воспитатели, воспитатели ДОУ,</a:t>
                      </a:r>
                      <a:b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cs typeface="Arial" charset="0"/>
                        </a:rPr>
                      </a:b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cs typeface="Arial" charset="0"/>
                        </a:rPr>
                        <a:t> учителя-предметники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Book Antiqua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 w="9525" cap="flat" cmpd="sng" algn="ctr">
                      <a:solidFill>
                        <a:srgbClr val="4A7E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A7E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A7E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59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cs typeface="Arial" charset="0"/>
                        </a:rPr>
                        <a:t> 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cs typeface="Arial" charset="0"/>
                        </a:rPr>
                        <a:t>08.09.2021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 Antiqua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9525" cap="flat" cmpd="sng" algn="ctr">
                      <a:solidFill>
                        <a:srgbClr val="4A7E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rgbClr val="4A7E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A7E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Book Antiqua" pitchFamily="18" charset="0"/>
                          <a:cs typeface="Arial" charset="0"/>
                        </a:rPr>
                        <a:t> День воспитания, дополнительного образования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Book Antiqua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4A7E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A7E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cs typeface="Arial" charset="0"/>
                        </a:rPr>
                        <a:t>Заместители руководителей по ВР, классные руководители, педагоги дополнительного образования, педагоги-организаторы, классные руководители, родители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Book Antiqua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 w="9525" cap="flat" cmpd="sng" algn="ctr">
                      <a:solidFill>
                        <a:srgbClr val="4A7E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A7E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A7E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667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cs typeface="Arial" charset="0"/>
                        </a:rPr>
                        <a:t> 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cs typeface="Arial" charset="0"/>
                        </a:rPr>
                        <a:t>09.09.2021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 Antiqua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9525" cap="flat" cmpd="sng" algn="ctr">
                      <a:solidFill>
                        <a:srgbClr val="4A7E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rgbClr val="4A7E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A7E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Book Antiqua" pitchFamily="18" charset="0"/>
                          <a:cs typeface="Arial" charset="0"/>
                        </a:rPr>
                        <a:t>День концептуальных подходов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Book Antiqua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4A7E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A7E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cs typeface="Arial" charset="0"/>
                        </a:rPr>
                        <a:t> Руководители МО, заместители руководителей ДОУ, учителя-предметники, воспитатели ДОУ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Book Antiqua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 w="9525" cap="flat" cmpd="sng" algn="ctr">
                      <a:solidFill>
                        <a:srgbClr val="4A7E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A7E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A7E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12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cs typeface="Arial" charset="0"/>
                        </a:rPr>
                        <a:t> 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cs typeface="Arial" charset="0"/>
                        </a:rPr>
                        <a:t>10.09.2021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 Antiqua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9525" cap="flat" cmpd="sng" algn="ctr">
                      <a:solidFill>
                        <a:srgbClr val="4A7E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rgbClr val="4A7E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A7E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Book Antiqua" pitchFamily="18" charset="0"/>
                          <a:cs typeface="Arial" charset="0"/>
                        </a:rPr>
                        <a:t> День эффективных новаций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Book Antiqua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4A7E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A7E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cs typeface="Arial" charset="0"/>
                        </a:rPr>
                        <a:t>Заместители руководителей руководители МО,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cs typeface="Arial" charset="0"/>
                        </a:rPr>
                        <a:t>учителя предметники, воспитатели ДОУ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Book Antiqua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 w="9525" cap="flat" cmpd="sng" algn="ctr">
                      <a:solidFill>
                        <a:srgbClr val="4A7E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A7E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A7E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0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cs typeface="Arial" charset="0"/>
                        </a:rPr>
                        <a:t> 11.09.2021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 Antiqua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9525" cap="flat" cmpd="sng" algn="ctr">
                      <a:solidFill>
                        <a:srgbClr val="4A7E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rgbClr val="4A7E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A7E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Book Antiqua" pitchFamily="18" charset="0"/>
                          <a:cs typeface="Arial" charset="0"/>
                        </a:rPr>
                        <a:t> День оценок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Book Antiqua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4A7E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A7E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cs typeface="Arial" charset="0"/>
                        </a:rPr>
                        <a:t> Участники секционных заседаний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Book Antiqua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 w="9525" cap="flat" cmpd="sng" algn="ctr">
                      <a:solidFill>
                        <a:srgbClr val="4A7E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A7E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A7E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7441" name="Rectangle 1"/>
          <p:cNvSpPr>
            <a:spLocks noChangeArrowheads="1"/>
          </p:cNvSpPr>
          <p:nvPr/>
        </p:nvSpPr>
        <p:spPr bwMode="auto">
          <a:xfrm>
            <a:off x="-158899" y="495300"/>
            <a:ext cx="878522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altLang="ru-RU" sz="2400" b="1" dirty="0">
                <a:solidFill>
                  <a:srgbClr val="C00000"/>
                </a:solidFill>
                <a:latin typeface="Book Antiqua" pitchFamily="18" charset="0"/>
              </a:rPr>
              <a:t>Тематический календарь городской конференции руководящих и педагогических  работников – 2021</a:t>
            </a:r>
          </a:p>
          <a:p>
            <a:pPr algn="ctr" eaLnBrk="0" hangingPunct="0"/>
            <a:endParaRPr lang="ru-RU" altLang="ru-RU" sz="1600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 bwMode="auto">
          <a:xfrm>
            <a:off x="7966548" y="75284"/>
            <a:ext cx="1269201" cy="951158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7" name="TextBox 6"/>
          <p:cNvSpPr txBox="1"/>
          <p:nvPr/>
        </p:nvSpPr>
        <p:spPr>
          <a:xfrm>
            <a:off x="715963" y="6350"/>
            <a:ext cx="5243512" cy="5857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solidFill>
                  <a:schemeClr val="tx2">
                    <a:lumMod val="50000"/>
                  </a:schemeClr>
                </a:solidFill>
                <a:latin typeface="Book Antiqua" panose="02040602050305030304" pitchFamily="18" charset="0"/>
                <a:cs typeface="+mn-cs"/>
              </a:rPr>
              <a:t>Администрация города Архангельска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solidFill>
                  <a:schemeClr val="tx2">
                    <a:lumMod val="50000"/>
                  </a:schemeClr>
                </a:solidFill>
                <a:latin typeface="Book Antiqua" panose="02040602050305030304" pitchFamily="18" charset="0"/>
                <a:cs typeface="+mn-cs"/>
              </a:rPr>
              <a:t>Департамент образования</a:t>
            </a:r>
          </a:p>
        </p:txBody>
      </p:sp>
      <p:pic>
        <p:nvPicPr>
          <p:cNvPr id="17444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7950" y="11113"/>
            <a:ext cx="608013" cy="681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: скругленные углы 3">
            <a:extLst>
              <a:ext uri="{FF2B5EF4-FFF2-40B4-BE49-F238E27FC236}"/>
            </a:extLst>
          </p:cNvPr>
          <p:cNvSpPr/>
          <p:nvPr/>
        </p:nvSpPr>
        <p:spPr>
          <a:xfrm>
            <a:off x="331141" y="1557259"/>
            <a:ext cx="2452254" cy="900545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rgbClr val="002060"/>
                </a:solidFill>
                <a:latin typeface="Book Antiqua" panose="02040602050305030304" pitchFamily="18" charset="0"/>
              </a:rPr>
              <a:t>ФЕДЕРАЛЬНЫЙ УРОВЕНЬ</a:t>
            </a:r>
          </a:p>
        </p:txBody>
      </p:sp>
      <p:sp>
        <p:nvSpPr>
          <p:cNvPr id="6" name="Прямоугольник: скругленные углы 5">
            <a:extLst>
              <a:ext uri="{FF2B5EF4-FFF2-40B4-BE49-F238E27FC236}"/>
            </a:extLst>
          </p:cNvPr>
          <p:cNvSpPr/>
          <p:nvPr/>
        </p:nvSpPr>
        <p:spPr>
          <a:xfrm>
            <a:off x="251520" y="3461944"/>
            <a:ext cx="2611496" cy="900545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rgbClr val="002060"/>
                </a:solidFill>
                <a:latin typeface="Book Antiqua" panose="02040602050305030304" pitchFamily="18" charset="0"/>
              </a:rPr>
              <a:t>РЕГИОНАЛЬНЫЙ УРОВЕНЬ</a:t>
            </a:r>
          </a:p>
        </p:txBody>
      </p:sp>
      <p:sp>
        <p:nvSpPr>
          <p:cNvPr id="8" name="Прямоугольник: скругленные углы 7">
            <a:extLst>
              <a:ext uri="{FF2B5EF4-FFF2-40B4-BE49-F238E27FC236}"/>
            </a:extLst>
          </p:cNvPr>
          <p:cNvSpPr/>
          <p:nvPr/>
        </p:nvSpPr>
        <p:spPr>
          <a:xfrm>
            <a:off x="179512" y="5237034"/>
            <a:ext cx="2808312" cy="900545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rgbClr val="002060"/>
                </a:solidFill>
                <a:latin typeface="Book Antiqua" panose="02040602050305030304" pitchFamily="18" charset="0"/>
              </a:rPr>
              <a:t>МУНИЦИПАЛЬНЫЙ УРОВЕНЬ</a:t>
            </a:r>
          </a:p>
        </p:txBody>
      </p:sp>
      <p:sp>
        <p:nvSpPr>
          <p:cNvPr id="13" name="Стрелка: вверх-вниз 12">
            <a:extLst>
              <a:ext uri="{FF2B5EF4-FFF2-40B4-BE49-F238E27FC236}"/>
            </a:extLst>
          </p:cNvPr>
          <p:cNvSpPr/>
          <p:nvPr/>
        </p:nvSpPr>
        <p:spPr>
          <a:xfrm>
            <a:off x="1403297" y="2586379"/>
            <a:ext cx="360741" cy="654077"/>
          </a:xfrm>
          <a:prstGeom prst="upDownArrow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08" rIns="91416" bIns="45708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white"/>
              </a:solidFill>
            </a:endParaRPr>
          </a:p>
        </p:txBody>
      </p:sp>
      <p:sp useBgFill="1">
        <p:nvSpPr>
          <p:cNvPr id="16" name="TextBox 15">
            <a:extLst>
              <a:ext uri="{FF2B5EF4-FFF2-40B4-BE49-F238E27FC236}"/>
            </a:extLst>
          </p:cNvPr>
          <p:cNvSpPr txBox="1"/>
          <p:nvPr/>
        </p:nvSpPr>
        <p:spPr>
          <a:xfrm>
            <a:off x="3529042" y="1524472"/>
            <a:ext cx="2452254" cy="830972"/>
          </a:xfrm>
          <a:prstGeom prst="rect">
            <a:avLst/>
          </a:prstGeom>
          <a:ln w="38100">
            <a:solidFill>
              <a:srgbClr val="7030A0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lIns="91416" tIns="45708" rIns="91416" bIns="45708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rgbClr val="001642"/>
                </a:solidFill>
                <a:latin typeface="Book Antiqua" panose="02040602050305030304" pitchFamily="18" charset="0"/>
                <a:cs typeface="+mn-cs"/>
              </a:rPr>
              <a:t>Объективная оценка качества подготовки обучающихся</a:t>
            </a:r>
          </a:p>
        </p:txBody>
      </p:sp>
      <p:sp>
        <p:nvSpPr>
          <p:cNvPr id="18" name="TextBox 17">
            <a:extLst>
              <a:ext uri="{FF2B5EF4-FFF2-40B4-BE49-F238E27FC236}"/>
            </a:extLst>
          </p:cNvPr>
          <p:cNvSpPr txBox="1"/>
          <p:nvPr/>
        </p:nvSpPr>
        <p:spPr>
          <a:xfrm>
            <a:off x="3268577" y="2457804"/>
            <a:ext cx="3017060" cy="1857900"/>
          </a:xfrm>
          <a:prstGeom prst="rect">
            <a:avLst/>
          </a:prstGeom>
          <a:solidFill>
            <a:schemeClr val="bg1"/>
          </a:solidFill>
          <a:ln w="38100">
            <a:solidFill>
              <a:srgbClr val="92D050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lIns="91416" tIns="45708" rIns="91416" bIns="45708">
            <a:spAutoFit/>
          </a:bodyPr>
          <a:lstStyle>
            <a:defPPr>
              <a:defRPr lang="ru-RU"/>
            </a:defPPr>
            <a:lvl1pPr algn="ctr">
              <a:defRPr sz="1600" b="1">
                <a:solidFill>
                  <a:srgbClr val="001642"/>
                </a:solidFill>
                <a:latin typeface="Book Antiqua" panose="02040602050305030304" pitchFamily="18" charset="0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cs typeface="+mn-cs"/>
              </a:rPr>
              <a:t>Использование результатов оценки качества </a:t>
            </a:r>
            <a:r>
              <a:rPr lang="ru-RU" dirty="0">
                <a:solidFill>
                  <a:srgbClr val="C00000"/>
                </a:solidFill>
                <a:cs typeface="+mn-cs"/>
              </a:rPr>
              <a:t>для ПОМОЩИ учителям </a:t>
            </a:r>
            <a:r>
              <a:rPr lang="ru-RU" dirty="0">
                <a:cs typeface="+mn-cs"/>
              </a:rPr>
              <a:t>и детям в ликвидации образовавшихся дефицитов</a:t>
            </a:r>
          </a:p>
        </p:txBody>
      </p:sp>
      <p:sp>
        <p:nvSpPr>
          <p:cNvPr id="20" name="TextBox 19">
            <a:extLst>
              <a:ext uri="{FF2B5EF4-FFF2-40B4-BE49-F238E27FC236}"/>
            </a:extLst>
          </p:cNvPr>
          <p:cNvSpPr txBox="1"/>
          <p:nvPr/>
        </p:nvSpPr>
        <p:spPr>
          <a:xfrm>
            <a:off x="3268577" y="4475414"/>
            <a:ext cx="3054889" cy="830972"/>
          </a:xfrm>
          <a:prstGeom prst="rect">
            <a:avLst/>
          </a:prstGeom>
          <a:solidFill>
            <a:schemeClr val="bg1"/>
          </a:solidFill>
          <a:ln w="38100">
            <a:solidFill>
              <a:srgbClr val="7030A0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lIns="91416" tIns="45708" rIns="91416" bIns="45708">
            <a:spAutoFit/>
          </a:bodyPr>
          <a:lstStyle>
            <a:defPPr>
              <a:defRPr lang="ru-RU"/>
            </a:defPPr>
            <a:lvl1pPr algn="ctr">
              <a:defRPr sz="1600" b="1">
                <a:solidFill>
                  <a:srgbClr val="001642"/>
                </a:solidFill>
                <a:latin typeface="Book Antiqua" panose="02040602050305030304" pitchFamily="18" charset="0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cs typeface="+mn-cs"/>
              </a:rPr>
              <a:t>Организация системы методической помощи педагогическим работникам</a:t>
            </a:r>
          </a:p>
        </p:txBody>
      </p:sp>
      <p:sp>
        <p:nvSpPr>
          <p:cNvPr id="22" name="TextBox 21">
            <a:extLst>
              <a:ext uri="{FF2B5EF4-FFF2-40B4-BE49-F238E27FC236}"/>
            </a:extLst>
          </p:cNvPr>
          <p:cNvSpPr txBox="1"/>
          <p:nvPr/>
        </p:nvSpPr>
        <p:spPr>
          <a:xfrm>
            <a:off x="3251040" y="5552827"/>
            <a:ext cx="3054889" cy="584752"/>
          </a:xfrm>
          <a:prstGeom prst="rect">
            <a:avLst/>
          </a:prstGeom>
          <a:solidFill>
            <a:schemeClr val="bg1"/>
          </a:solidFill>
          <a:ln w="38100">
            <a:solidFill>
              <a:srgbClr val="92D050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lIns="91416" tIns="45708" rIns="91416" bIns="45708">
            <a:spAutoFit/>
          </a:bodyPr>
          <a:lstStyle>
            <a:defPPr>
              <a:defRPr lang="ru-RU"/>
            </a:defPPr>
            <a:lvl1pPr algn="ctr">
              <a:defRPr sz="1600" b="1">
                <a:solidFill>
                  <a:srgbClr val="001642"/>
                </a:solidFill>
                <a:latin typeface="Book Antiqua" panose="02040602050305030304" pitchFamily="18" charset="0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cs typeface="+mn-cs"/>
              </a:rPr>
              <a:t>Эффективное управление ресурсами </a:t>
            </a:r>
          </a:p>
        </p:txBody>
      </p:sp>
      <p:sp>
        <p:nvSpPr>
          <p:cNvPr id="18457" name="TextBox 23"/>
          <p:cNvSpPr txBox="1">
            <a:spLocks noChangeArrowheads="1"/>
          </p:cNvSpPr>
          <p:nvPr/>
        </p:nvSpPr>
        <p:spPr bwMode="auto">
          <a:xfrm>
            <a:off x="6457950" y="1822450"/>
            <a:ext cx="245268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6" tIns="45708" rIns="91416" bIns="45708">
            <a:spAutoFit/>
          </a:bodyPr>
          <a:lstStyle/>
          <a:p>
            <a:pPr algn="ctr"/>
            <a:r>
              <a:rPr lang="ru-RU" sz="2000" b="1">
                <a:solidFill>
                  <a:srgbClr val="002060"/>
                </a:solidFill>
                <a:latin typeface="Book Antiqua" pitchFamily="18" charset="0"/>
              </a:rPr>
              <a:t>РЕЗУЛЬТАТ</a:t>
            </a:r>
          </a:p>
        </p:txBody>
      </p:sp>
      <p:sp>
        <p:nvSpPr>
          <p:cNvPr id="18458" name="TextBox 25"/>
          <p:cNvSpPr txBox="1">
            <a:spLocks noChangeArrowheads="1"/>
          </p:cNvSpPr>
          <p:nvPr/>
        </p:nvSpPr>
        <p:spPr bwMode="auto">
          <a:xfrm>
            <a:off x="6545263" y="5237163"/>
            <a:ext cx="2452687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6" tIns="45708" rIns="91416" bIns="45708">
            <a:spAutoFit/>
          </a:bodyPr>
          <a:lstStyle/>
          <a:p>
            <a:pPr algn="ctr"/>
            <a:r>
              <a:rPr lang="ru-RU" sz="2000" b="1">
                <a:solidFill>
                  <a:srgbClr val="002060"/>
                </a:solidFill>
                <a:latin typeface="Book Antiqua" pitchFamily="18" charset="0"/>
              </a:rPr>
              <a:t>ОБРАТНАЯ РЕАКЦИЯ</a:t>
            </a:r>
          </a:p>
        </p:txBody>
      </p:sp>
      <p:pic>
        <p:nvPicPr>
          <p:cNvPr id="18459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42250" y="69850"/>
            <a:ext cx="1222375" cy="1103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Стрелка: вверх-вниз 12">
            <a:extLst>
              <a:ext uri="{FF2B5EF4-FFF2-40B4-BE49-F238E27FC236}"/>
            </a:extLst>
          </p:cNvPr>
          <p:cNvSpPr/>
          <p:nvPr/>
        </p:nvSpPr>
        <p:spPr>
          <a:xfrm>
            <a:off x="1403297" y="4504386"/>
            <a:ext cx="360741" cy="654077"/>
          </a:xfrm>
          <a:prstGeom prst="upDownArrow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08" rIns="91416" bIns="45708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1016050" y="480041"/>
            <a:ext cx="7081961" cy="10772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rgbClr val="C00000"/>
                </a:solidFill>
                <a:latin typeface="Book Antiqua" panose="02040602050305030304" pitchFamily="18" charset="0"/>
                <a:cs typeface="+mn-cs"/>
              </a:rPr>
              <a:t>Система управления качеством образования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715963" y="109538"/>
            <a:ext cx="5243512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solidFill>
                  <a:schemeClr val="tx2">
                    <a:lumMod val="50000"/>
                  </a:schemeClr>
                </a:solidFill>
                <a:latin typeface="Book Antiqua" panose="02040602050305030304" pitchFamily="18" charset="0"/>
                <a:cs typeface="+mn-cs"/>
              </a:rPr>
              <a:t>Администрация города Архангельска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solidFill>
                  <a:schemeClr val="tx2">
                    <a:lumMod val="50000"/>
                  </a:schemeClr>
                </a:solidFill>
                <a:latin typeface="Book Antiqua" panose="02040602050305030304" pitchFamily="18" charset="0"/>
                <a:cs typeface="+mn-cs"/>
              </a:rPr>
              <a:t>Департамент образования</a:t>
            </a:r>
          </a:p>
        </p:txBody>
      </p:sp>
      <p:pic>
        <p:nvPicPr>
          <p:cNvPr id="18467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7950" y="60325"/>
            <a:ext cx="608013" cy="681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Выгнутая вниз стрелка 9"/>
          <p:cNvSpPr/>
          <p:nvPr/>
        </p:nvSpPr>
        <p:spPr>
          <a:xfrm>
            <a:off x="3008387" y="6171188"/>
            <a:ext cx="3672408" cy="531781"/>
          </a:xfrm>
          <a:prstGeom prst="curvedUpArrow">
            <a:avLst>
              <a:gd name="adj1" fmla="val 25000"/>
              <a:gd name="adj2" fmla="val 76019"/>
              <a:gd name="adj3" fmla="val 51867"/>
            </a:avLst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08" rIns="91416" bIns="45708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6372200" y="2586379"/>
            <a:ext cx="2625614" cy="2110431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000" b="1" dirty="0">
              <a:solidFill>
                <a:srgbClr val="002060"/>
              </a:solidFill>
              <a:latin typeface="Book Antiqua" panose="02040602050305030304" pitchFamily="18" charset="0"/>
            </a:endParaRPr>
          </a:p>
        </p:txBody>
      </p:sp>
      <p:sp>
        <p:nvSpPr>
          <p:cNvPr id="18474" name="TextBox 11"/>
          <p:cNvSpPr txBox="1">
            <a:spLocks noChangeArrowheads="1"/>
          </p:cNvSpPr>
          <p:nvPr/>
        </p:nvSpPr>
        <p:spPr bwMode="auto">
          <a:xfrm>
            <a:off x="6313488" y="3317875"/>
            <a:ext cx="2741612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>
                <a:solidFill>
                  <a:srgbClr val="002060"/>
                </a:solidFill>
                <a:latin typeface="Book Antiqua" pitchFamily="18" charset="0"/>
              </a:rPr>
              <a:t>ОБРАЗОВАТЕЛЬНАЯ ОРГАНИЗАЦИЯ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Заголовок 1"/>
          <p:cNvSpPr>
            <a:spLocks noGrp="1"/>
          </p:cNvSpPr>
          <p:nvPr>
            <p:ph type="title"/>
          </p:nvPr>
        </p:nvSpPr>
        <p:spPr>
          <a:xfrm>
            <a:off x="3068638" y="2747963"/>
            <a:ext cx="2952750" cy="1143000"/>
          </a:xfrm>
        </p:spPr>
        <p:txBody>
          <a:bodyPr/>
          <a:lstStyle/>
          <a:p>
            <a:r>
              <a:rPr lang="ru-RU" sz="2000" b="1" smtClean="0">
                <a:solidFill>
                  <a:srgbClr val="002060"/>
                </a:solidFill>
                <a:latin typeface="Book Antiqua" pitchFamily="18" charset="0"/>
              </a:rPr>
              <a:t>Применение и развитие технологий и методик работы </a:t>
            </a:r>
            <a:br>
              <a:rPr lang="ru-RU" sz="2000" b="1" smtClean="0">
                <a:solidFill>
                  <a:srgbClr val="002060"/>
                </a:solidFill>
                <a:latin typeface="Book Antiqua" pitchFamily="18" charset="0"/>
              </a:rPr>
            </a:br>
            <a:r>
              <a:rPr lang="ru-RU" sz="2000" b="1" smtClean="0">
                <a:solidFill>
                  <a:srgbClr val="002060"/>
                </a:solidFill>
                <a:latin typeface="Book Antiqua" pitchFamily="18" charset="0"/>
              </a:rPr>
              <a:t>с результатами оценки </a:t>
            </a:r>
            <a:br>
              <a:rPr lang="ru-RU" sz="2000" b="1" smtClean="0">
                <a:solidFill>
                  <a:srgbClr val="002060"/>
                </a:solidFill>
                <a:latin typeface="Book Antiqua" pitchFamily="18" charset="0"/>
              </a:rPr>
            </a:br>
            <a:r>
              <a:rPr lang="ru-RU" sz="2000" b="1" smtClean="0">
                <a:solidFill>
                  <a:srgbClr val="002060"/>
                </a:solidFill>
                <a:latin typeface="Book Antiqua" pitchFamily="18" charset="0"/>
              </a:rPr>
              <a:t>качества образования </a:t>
            </a: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346771" y="2851298"/>
            <a:ext cx="2664296" cy="806461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solidFill>
                  <a:srgbClr val="002060"/>
                </a:solidFill>
                <a:latin typeface="Book Antiqua" panose="02040602050305030304" pitchFamily="18" charset="0"/>
              </a:rPr>
              <a:t>ЕСОКО</a:t>
            </a:r>
          </a:p>
        </p:txBody>
      </p:sp>
      <p:sp>
        <p:nvSpPr>
          <p:cNvPr id="20485" name="Заголовок 1"/>
          <p:cNvSpPr txBox="1">
            <a:spLocks/>
          </p:cNvSpPr>
          <p:nvPr/>
        </p:nvSpPr>
        <p:spPr bwMode="auto">
          <a:xfrm>
            <a:off x="0" y="1127125"/>
            <a:ext cx="3948113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b="1">
                <a:solidFill>
                  <a:srgbClr val="C00000"/>
                </a:solidFill>
                <a:latin typeface="Book Antiqua" pitchFamily="18" charset="0"/>
              </a:rPr>
              <a:t>ОБЪЕКТИВНОСТЬ</a:t>
            </a:r>
            <a:r>
              <a:rPr lang="ru-RU" b="1">
                <a:solidFill>
                  <a:srgbClr val="000000"/>
                </a:solidFill>
                <a:latin typeface="Book Antiqua" pitchFamily="18" charset="0"/>
              </a:rPr>
              <a:t> </a:t>
            </a:r>
            <a:r>
              <a:rPr lang="ru-RU" b="1">
                <a:solidFill>
                  <a:srgbClr val="002060"/>
                </a:solidFill>
                <a:latin typeface="Book Antiqua" pitchFamily="18" charset="0"/>
              </a:rPr>
              <a:t>ПРОВЕДЕНИЯ ОЦЕНОЧНЫХ МЕРОПРИЯТИЙ</a:t>
            </a:r>
          </a:p>
        </p:txBody>
      </p:sp>
      <p:sp>
        <p:nvSpPr>
          <p:cNvPr id="20486" name="Заголовок 1"/>
          <p:cNvSpPr txBox="1">
            <a:spLocks/>
          </p:cNvSpPr>
          <p:nvPr/>
        </p:nvSpPr>
        <p:spPr bwMode="auto">
          <a:xfrm>
            <a:off x="314325" y="4381500"/>
            <a:ext cx="317817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b="1">
                <a:solidFill>
                  <a:srgbClr val="002060"/>
                </a:solidFill>
                <a:latin typeface="Book Antiqua" pitchFamily="18" charset="0"/>
              </a:rPr>
              <a:t>РЕЗУЛЬТАТЫ В РАЗРЕЗЕ РЕГИОНА, МУНИЦИПАЛИТЕТА, ШКОЛЫ</a:t>
            </a:r>
          </a:p>
        </p:txBody>
      </p:sp>
      <p:sp>
        <p:nvSpPr>
          <p:cNvPr id="11" name="Стрелка вправо 10"/>
          <p:cNvSpPr/>
          <p:nvPr/>
        </p:nvSpPr>
        <p:spPr>
          <a:xfrm>
            <a:off x="4132192" y="1861223"/>
            <a:ext cx="896641" cy="374413"/>
          </a:xfrm>
          <a:prstGeom prst="rightArrow">
            <a:avLst>
              <a:gd name="adj1" fmla="val 50000"/>
              <a:gd name="adj2" fmla="val 116143"/>
            </a:avLst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20490" name="Заголовок 1"/>
          <p:cNvSpPr txBox="1">
            <a:spLocks/>
          </p:cNvSpPr>
          <p:nvPr/>
        </p:nvSpPr>
        <p:spPr bwMode="auto">
          <a:xfrm>
            <a:off x="5580063" y="1127125"/>
            <a:ext cx="336708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1600" b="1">
                <a:solidFill>
                  <a:srgbClr val="002060"/>
                </a:solidFill>
                <a:latin typeface="Book Antiqua" pitchFamily="18" charset="0"/>
              </a:rPr>
              <a:t>СОВЕРШЕНСТВОВАНИЕ СОДЕРЖАНИЯ ОБРАЗОВАНИЯ И МЕТОДОВ ОБУЧЕНИЯ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6025182" y="2258295"/>
            <a:ext cx="2664296" cy="484207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rgbClr val="002060"/>
                </a:solidFill>
                <a:latin typeface="Book Antiqua" panose="02040602050305030304" pitchFamily="18" charset="0"/>
              </a:rPr>
              <a:t>ФГОС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6025182" y="2974384"/>
            <a:ext cx="2664296" cy="40116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rgbClr val="002060"/>
                </a:solidFill>
                <a:latin typeface="Book Antiqua" panose="02040602050305030304" pitchFamily="18" charset="0"/>
              </a:rPr>
              <a:t>Примерные программы</a:t>
            </a: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6025182" y="3562403"/>
            <a:ext cx="2664296" cy="50228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rgbClr val="002060"/>
                </a:solidFill>
                <a:latin typeface="Book Antiqua" panose="02040602050305030304" pitchFamily="18" charset="0"/>
              </a:rPr>
              <a:t>Учебники</a:t>
            </a: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6053192" y="4259344"/>
            <a:ext cx="2664296" cy="554291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rgbClr val="002060"/>
                </a:solidFill>
                <a:latin typeface="Book Antiqua" panose="02040602050305030304" pitchFamily="18" charset="0"/>
              </a:rPr>
              <a:t>Методы и технологии обучения</a:t>
            </a:r>
          </a:p>
        </p:txBody>
      </p:sp>
      <p:sp>
        <p:nvSpPr>
          <p:cNvPr id="17" name="Счетверенная стрелка 16"/>
          <p:cNvSpPr/>
          <p:nvPr/>
        </p:nvSpPr>
        <p:spPr>
          <a:xfrm>
            <a:off x="4004448" y="4381305"/>
            <a:ext cx="1152127" cy="1041864"/>
          </a:xfrm>
          <a:prstGeom prst="quadArrow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611561" y="5661248"/>
            <a:ext cx="7969786" cy="108012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rgbClr val="001642"/>
                </a:solidFill>
                <a:latin typeface="Book Antiqua" panose="02040602050305030304" pitchFamily="18" charset="0"/>
              </a:rPr>
              <a:t>Совершенствование региональной,  муниципальной системы образования, повышение качества образования в школе</a:t>
            </a: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5921432" y="4940702"/>
            <a:ext cx="2927816" cy="554291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rgbClr val="002060"/>
                </a:solidFill>
                <a:latin typeface="Book Antiqua" panose="02040602050305030304" pitchFamily="18" charset="0"/>
              </a:rPr>
              <a:t>Адресная помощь школам с низкими результатами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435229" y="583522"/>
            <a:ext cx="8219296" cy="64633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>
                <a:solidFill>
                  <a:srgbClr val="C00000"/>
                </a:solidFill>
                <a:latin typeface="Book Antiqua" panose="02040602050305030304" pitchFamily="18" charset="0"/>
                <a:cs typeface="+mn-cs"/>
              </a:rPr>
              <a:t>Повышение качества образования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15963" y="109538"/>
            <a:ext cx="5243512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solidFill>
                  <a:schemeClr val="tx2">
                    <a:lumMod val="50000"/>
                  </a:schemeClr>
                </a:solidFill>
                <a:latin typeface="Book Antiqua" panose="02040602050305030304" pitchFamily="18" charset="0"/>
                <a:cs typeface="+mn-cs"/>
              </a:rPr>
              <a:t>Администрация города Архангельска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solidFill>
                  <a:schemeClr val="tx2">
                    <a:lumMod val="50000"/>
                  </a:schemeClr>
                </a:solidFill>
                <a:latin typeface="Book Antiqua" panose="02040602050305030304" pitchFamily="18" charset="0"/>
                <a:cs typeface="+mn-cs"/>
              </a:rPr>
              <a:t>Департамент образования</a:t>
            </a:r>
          </a:p>
        </p:txBody>
      </p:sp>
      <p:pic>
        <p:nvPicPr>
          <p:cNvPr id="20516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950" y="60325"/>
            <a:ext cx="608013" cy="681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 bwMode="auto">
          <a:xfrm>
            <a:off x="7980934" y="6770"/>
            <a:ext cx="1200827" cy="899918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5" name="Стрелка вниз 4"/>
          <p:cNvSpPr/>
          <p:nvPr/>
        </p:nvSpPr>
        <p:spPr>
          <a:xfrm rot="10800000">
            <a:off x="1444057" y="3769461"/>
            <a:ext cx="513482" cy="510344"/>
          </a:xfrm>
          <a:prstGeom prst="downArrow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800" b="1">
              <a:solidFill>
                <a:srgbClr val="002060"/>
              </a:solidFill>
            </a:endParaRPr>
          </a:p>
        </p:txBody>
      </p:sp>
      <p:sp>
        <p:nvSpPr>
          <p:cNvPr id="28" name="Стрелка вниз 27"/>
          <p:cNvSpPr/>
          <p:nvPr/>
        </p:nvSpPr>
        <p:spPr>
          <a:xfrm>
            <a:off x="1473797" y="2208431"/>
            <a:ext cx="513482" cy="510344"/>
          </a:xfrm>
          <a:prstGeom prst="downArrow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800" b="1">
              <a:solidFill>
                <a:srgbClr val="00206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950" y="1556792"/>
            <a:ext cx="8896796" cy="566578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marL="0" indent="0" algn="ctr">
              <a:lnSpc>
                <a:spcPct val="80000"/>
              </a:lnSpc>
              <a:buFont typeface="Arial" charset="0"/>
              <a:buNone/>
            </a:pPr>
            <a:r>
              <a:rPr lang="ru-RU" sz="4700" b="1" i="1" dirty="0" smtClean="0">
                <a:solidFill>
                  <a:srgbClr val="C00000"/>
                </a:solidFill>
              </a:rPr>
              <a:t>6</a:t>
            </a:r>
            <a:r>
              <a:rPr lang="ru-RU" sz="2200" b="1" i="1" dirty="0" smtClean="0">
                <a:solidFill>
                  <a:srgbClr val="C00000"/>
                </a:solidFill>
              </a:rPr>
              <a:t> </a:t>
            </a:r>
            <a:r>
              <a:rPr lang="ru-RU" b="1" i="1" dirty="0" smtClean="0">
                <a:solidFill>
                  <a:srgbClr val="002060"/>
                </a:solidFill>
              </a:rPr>
              <a:t>тематических дней </a:t>
            </a:r>
            <a:br>
              <a:rPr lang="ru-RU" b="1" i="1" dirty="0" smtClean="0">
                <a:solidFill>
                  <a:srgbClr val="002060"/>
                </a:solidFill>
              </a:rPr>
            </a:br>
            <a:r>
              <a:rPr lang="ru-RU" sz="2200" dirty="0">
                <a:solidFill>
                  <a:srgbClr val="FF0000"/>
                </a:solidFill>
              </a:rPr>
              <a:t> </a:t>
            </a:r>
            <a:r>
              <a:rPr lang="ru-RU" sz="2200" dirty="0" smtClean="0">
                <a:solidFill>
                  <a:srgbClr val="FF0000"/>
                </a:solidFill>
              </a:rPr>
              <a:t>                                                                                               </a:t>
            </a:r>
            <a:r>
              <a:rPr lang="ru-RU" sz="4700" b="1" i="1" dirty="0" smtClean="0">
                <a:solidFill>
                  <a:srgbClr val="388853"/>
                </a:solidFill>
              </a:rPr>
              <a:t>19</a:t>
            </a:r>
            <a:r>
              <a:rPr lang="ru-RU" sz="2900" b="1" i="1" dirty="0" smtClean="0">
                <a:solidFill>
                  <a:srgbClr val="7030A0"/>
                </a:solidFill>
              </a:rPr>
              <a:t> </a:t>
            </a:r>
            <a:r>
              <a:rPr lang="ru-RU" sz="2900" b="1" i="1" dirty="0" smtClean="0">
                <a:solidFill>
                  <a:srgbClr val="002060"/>
                </a:solidFill>
              </a:rPr>
              <a:t>секций</a:t>
            </a:r>
          </a:p>
          <a:p>
            <a:pPr marL="0" indent="0" algn="ctr">
              <a:lnSpc>
                <a:spcPct val="80000"/>
              </a:lnSpc>
              <a:buFont typeface="Arial" charset="0"/>
              <a:buNone/>
            </a:pPr>
            <a:r>
              <a:rPr lang="ru-RU" sz="4000" b="1" i="1" dirty="0" smtClean="0">
                <a:solidFill>
                  <a:srgbClr val="388853"/>
                </a:solidFill>
              </a:rPr>
              <a:t>                   69</a:t>
            </a:r>
            <a:r>
              <a:rPr lang="ru-RU" sz="2900" b="1" i="1" dirty="0" smtClean="0">
                <a:solidFill>
                  <a:srgbClr val="002060"/>
                </a:solidFill>
              </a:rPr>
              <a:t> подсекций</a:t>
            </a:r>
            <a:r>
              <a:rPr lang="ru-RU" sz="2900" b="1" i="1" dirty="0" smtClean="0">
                <a:solidFill>
                  <a:srgbClr val="002060"/>
                </a:solidFill>
                <a:latin typeface="Arial" charset="0"/>
              </a:rPr>
              <a:t>     </a:t>
            </a:r>
          </a:p>
          <a:p>
            <a:pPr marL="0" indent="0" algn="ctr">
              <a:lnSpc>
                <a:spcPct val="80000"/>
              </a:lnSpc>
              <a:buFont typeface="Arial" charset="0"/>
              <a:buNone/>
            </a:pPr>
            <a:r>
              <a:rPr lang="ru-RU" sz="4700" b="1" i="1" dirty="0">
                <a:solidFill>
                  <a:srgbClr val="C00000"/>
                </a:solidFill>
              </a:rPr>
              <a:t>  </a:t>
            </a:r>
            <a:r>
              <a:rPr lang="ru-RU" sz="4700" b="1" i="1" dirty="0" smtClean="0">
                <a:solidFill>
                  <a:srgbClr val="C00000"/>
                </a:solidFill>
              </a:rPr>
              <a:t>       16 </a:t>
            </a:r>
            <a:r>
              <a:rPr lang="ru-RU" sz="2900" b="1" i="1" dirty="0" smtClean="0">
                <a:solidFill>
                  <a:srgbClr val="002060"/>
                </a:solidFill>
              </a:rPr>
              <a:t>организаций-партнёров</a:t>
            </a:r>
            <a:endParaRPr lang="ru-RU" sz="2900" b="1" i="1" dirty="0">
              <a:solidFill>
                <a:srgbClr val="002060"/>
              </a:solidFill>
            </a:endParaRPr>
          </a:p>
          <a:p>
            <a:pPr marL="0" indent="0">
              <a:lnSpc>
                <a:spcPct val="80000"/>
              </a:lnSpc>
              <a:buFont typeface="Arial" charset="0"/>
              <a:buNone/>
            </a:pPr>
            <a:r>
              <a:rPr lang="ru-RU" sz="4200" b="1" i="1" dirty="0" smtClean="0">
                <a:solidFill>
                  <a:srgbClr val="7030A0"/>
                </a:solidFill>
              </a:rPr>
              <a:t>        </a:t>
            </a:r>
            <a:r>
              <a:rPr lang="ru-RU" sz="4400" b="1" i="1" dirty="0" smtClean="0">
                <a:solidFill>
                  <a:srgbClr val="7030A0"/>
                </a:solidFill>
              </a:rPr>
              <a:t>66</a:t>
            </a:r>
            <a:r>
              <a:rPr lang="ru-RU" b="1" i="1" dirty="0" smtClean="0">
                <a:solidFill>
                  <a:srgbClr val="7030A0"/>
                </a:solidFill>
              </a:rPr>
              <a:t>  из 116 </a:t>
            </a:r>
            <a:r>
              <a:rPr lang="ru-RU" b="1" i="1" dirty="0" smtClean="0">
                <a:solidFill>
                  <a:srgbClr val="002060"/>
                </a:solidFill>
              </a:rPr>
              <a:t>образовательных учреждений – организатор</a:t>
            </a:r>
            <a:r>
              <a:rPr lang="ru-RU" b="1" i="1" dirty="0" smtClean="0">
                <a:solidFill>
                  <a:srgbClr val="002060"/>
                </a:solidFill>
                <a:latin typeface="Arial" charset="0"/>
              </a:rPr>
              <a:t>ов</a:t>
            </a:r>
            <a:r>
              <a:rPr lang="ru-RU" b="1" i="1" dirty="0" smtClean="0">
                <a:solidFill>
                  <a:srgbClr val="002060"/>
                </a:solidFill>
              </a:rPr>
              <a:t> секционных заседаний</a:t>
            </a:r>
          </a:p>
          <a:p>
            <a:pPr marL="0" indent="0">
              <a:lnSpc>
                <a:spcPct val="80000"/>
              </a:lnSpc>
              <a:buFont typeface="Arial" charset="0"/>
              <a:buNone/>
            </a:pPr>
            <a:endParaRPr lang="ru-RU" sz="1200" b="1" i="1" dirty="0" smtClean="0">
              <a:solidFill>
                <a:srgbClr val="002060"/>
              </a:solidFill>
            </a:endParaRPr>
          </a:p>
          <a:p>
            <a:pPr marL="0" indent="0" algn="r">
              <a:lnSpc>
                <a:spcPct val="80000"/>
              </a:lnSpc>
              <a:buFont typeface="Arial" charset="0"/>
              <a:buNone/>
            </a:pPr>
            <a:r>
              <a:rPr lang="ru-RU" sz="4400" b="1" i="1" dirty="0" smtClean="0">
                <a:solidFill>
                  <a:srgbClr val="C00000"/>
                </a:solidFill>
              </a:rPr>
              <a:t>4500</a:t>
            </a:r>
            <a:r>
              <a:rPr lang="ru-RU" b="1" i="1" dirty="0" smtClean="0">
                <a:solidFill>
                  <a:srgbClr val="C00000"/>
                </a:solidFill>
              </a:rPr>
              <a:t> человек  </a:t>
            </a:r>
            <a:r>
              <a:rPr lang="ru-RU" b="1" i="1" dirty="0" smtClean="0">
                <a:solidFill>
                  <a:srgbClr val="7030A0"/>
                </a:solidFill>
              </a:rPr>
              <a:t>- </a:t>
            </a:r>
            <a:r>
              <a:rPr lang="ru-RU" b="1" i="1" dirty="0" smtClean="0">
                <a:solidFill>
                  <a:srgbClr val="001642"/>
                </a:solidFill>
                <a:latin typeface="Arial" charset="0"/>
              </a:rPr>
              <a:t>планируемый </a:t>
            </a:r>
            <a:r>
              <a:rPr lang="ru-RU" b="1" i="1" dirty="0" smtClean="0">
                <a:solidFill>
                  <a:srgbClr val="001642"/>
                </a:solidFill>
              </a:rPr>
              <a:t>охват </a:t>
            </a:r>
            <a:r>
              <a:rPr lang="ru-RU" b="1" i="1" dirty="0" smtClean="0">
                <a:solidFill>
                  <a:srgbClr val="001642"/>
                </a:solidFill>
                <a:latin typeface="Arial" charset="0"/>
              </a:rPr>
              <a:t>участников</a:t>
            </a:r>
            <a:r>
              <a:rPr lang="ru-RU" b="1" i="1" dirty="0" smtClean="0">
                <a:solidFill>
                  <a:srgbClr val="001642"/>
                </a:solidFill>
              </a:rPr>
              <a:t> </a:t>
            </a:r>
            <a:br>
              <a:rPr lang="ru-RU" b="1" i="1" dirty="0" smtClean="0">
                <a:solidFill>
                  <a:srgbClr val="001642"/>
                </a:solidFill>
              </a:rPr>
            </a:br>
            <a:endParaRPr lang="ru-RU" b="1" i="1" dirty="0" smtClean="0">
              <a:solidFill>
                <a:srgbClr val="002060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 bwMode="auto">
          <a:xfrm flipH="1">
            <a:off x="972897" y="1333938"/>
            <a:ext cx="1364108" cy="1174938"/>
          </a:xfrm>
          <a:prstGeom prst="ellipse">
            <a:avLst/>
          </a:prstGeom>
          <a:ln w="28575" cap="rnd">
            <a:solidFill>
              <a:srgbClr val="7030A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  <a:extLst/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 bwMode="auto">
          <a:xfrm flipH="1">
            <a:off x="5819012" y="2136536"/>
            <a:ext cx="744679" cy="744679"/>
          </a:xfrm>
          <a:prstGeom prst="ellipse">
            <a:avLst/>
          </a:prstGeom>
          <a:ln w="28575" cap="rnd">
            <a:solidFill>
              <a:srgbClr val="7030A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 prst="artDeco"/>
            <a:contourClr>
              <a:srgbClr val="333333"/>
            </a:contourClr>
          </a:sp3d>
          <a:extLst/>
        </p:spPr>
      </p:pic>
      <p:pic>
        <p:nvPicPr>
          <p:cNvPr id="3074" name="Picture 2" descr="C:\Users\ShvakovaEA\Desktop\depositphotos_9880849-education-family_599e7d9786607.jpg"/>
          <p:cNvPicPr>
            <a:picLocks noChangeAspect="1" noChangeArrowheads="1"/>
          </p:cNvPicPr>
          <p:nvPr/>
        </p:nvPicPr>
        <p:blipFill>
          <a:blip r:embed="rId4" cstate="print">
            <a:extLst/>
          </a:blip>
          <a:srcRect/>
          <a:stretch>
            <a:fillRect/>
          </a:stretch>
        </p:blipFill>
        <p:spPr bwMode="auto">
          <a:xfrm>
            <a:off x="411956" y="5195750"/>
            <a:ext cx="1242995" cy="1152350"/>
          </a:xfrm>
          <a:prstGeom prst="ellipse">
            <a:avLst/>
          </a:prstGeom>
          <a:ln w="28575" cap="rnd">
            <a:solidFill>
              <a:srgbClr val="7030A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 prst="artDeco"/>
            <a:contourClr>
              <a:srgbClr val="333333"/>
            </a:contourClr>
          </a:sp3d>
          <a:extLst/>
        </p:spPr>
      </p:pic>
      <p:pic>
        <p:nvPicPr>
          <p:cNvPr id="3075" name="Picture 3" descr="C:\Users\ShvakovaEA\Desktop\unnamed.png"/>
          <p:cNvPicPr>
            <a:picLocks noChangeAspect="1" noChangeArrowheads="1"/>
          </p:cNvPicPr>
          <p:nvPr/>
        </p:nvPicPr>
        <p:blipFill>
          <a:blip r:embed="rId5" cstate="print">
            <a:extLst/>
          </a:blip>
          <a:srcRect/>
          <a:stretch>
            <a:fillRect/>
          </a:stretch>
        </p:blipFill>
        <p:spPr bwMode="auto">
          <a:xfrm>
            <a:off x="277964" y="3789040"/>
            <a:ext cx="829519" cy="829519"/>
          </a:xfrm>
          <a:prstGeom prst="ellipse">
            <a:avLst/>
          </a:prstGeom>
          <a:ln w="28575" cap="rnd">
            <a:solidFill>
              <a:srgbClr val="7030A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 prst="artDeco"/>
            <a:contourClr>
              <a:srgbClr val="333333"/>
            </a:contourClr>
          </a:sp3d>
          <a:extLst/>
        </p:spPr>
      </p:pic>
      <p:pic>
        <p:nvPicPr>
          <p:cNvPr id="21510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07950" y="60325"/>
            <a:ext cx="608013" cy="681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7" cstate="print">
            <a:extLst/>
          </a:blip>
          <a:srcRect/>
          <a:stretch>
            <a:fillRect/>
          </a:stretch>
        </p:blipFill>
        <p:spPr bwMode="auto">
          <a:xfrm>
            <a:off x="7959122" y="-48560"/>
            <a:ext cx="1200827" cy="899918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8" cstate="print">
            <a:extLst/>
          </a:blip>
          <a:stretch>
            <a:fillRect/>
          </a:stretch>
        </p:blipFill>
        <p:spPr bwMode="auto">
          <a:xfrm flipH="1">
            <a:off x="3491880" y="2508876"/>
            <a:ext cx="855762" cy="761173"/>
          </a:xfrm>
          <a:prstGeom prst="ellipse">
            <a:avLst/>
          </a:prstGeom>
          <a:ln w="28575" cap="rnd">
            <a:solidFill>
              <a:srgbClr val="7030A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 prst="artDeco"/>
            <a:contourClr>
              <a:srgbClr val="333333"/>
            </a:contourClr>
          </a:sp3d>
          <a:extLst/>
        </p:spPr>
      </p:pic>
      <p:sp>
        <p:nvSpPr>
          <p:cNvPr id="15" name="TextBox 14"/>
          <p:cNvSpPr txBox="1"/>
          <p:nvPr/>
        </p:nvSpPr>
        <p:spPr>
          <a:xfrm>
            <a:off x="715963" y="109538"/>
            <a:ext cx="5243512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solidFill>
                  <a:schemeClr val="tx2">
                    <a:lumMod val="50000"/>
                  </a:schemeClr>
                </a:solidFill>
                <a:latin typeface="Book Antiqua" panose="02040602050305030304" pitchFamily="18" charset="0"/>
                <a:cs typeface="+mn-cs"/>
              </a:rPr>
              <a:t>Администрация города Архангельска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solidFill>
                  <a:schemeClr val="tx2">
                    <a:lumMod val="50000"/>
                  </a:schemeClr>
                </a:solidFill>
                <a:latin typeface="Book Antiqua" panose="02040602050305030304" pitchFamily="18" charset="0"/>
                <a:cs typeface="+mn-cs"/>
              </a:rPr>
              <a:t>Департамент образования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715963" y="701151"/>
            <a:ext cx="8219296" cy="64633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spAutoFit/>
          </a:bodyPr>
          <a:lstStyle/>
          <a:p>
            <a:pPr algn="r"/>
            <a:r>
              <a:rPr lang="ru-RU" sz="3600" b="1" dirty="0">
                <a:solidFill>
                  <a:srgbClr val="C00000"/>
                </a:solidFill>
                <a:latin typeface="Book Antiqua" pitchFamily="18" charset="0"/>
              </a:rPr>
              <a:t>КОНФЕРЕНЦИЯ-2021</a:t>
            </a:r>
            <a:r>
              <a:rPr lang="ru-RU" sz="3600" b="1" dirty="0">
                <a:solidFill>
                  <a:srgbClr val="C00000"/>
                </a:solidFill>
              </a:rPr>
              <a:t> в</a:t>
            </a:r>
            <a:r>
              <a:rPr lang="ru-RU" sz="3600" b="1" dirty="0">
                <a:solidFill>
                  <a:srgbClr val="C00000"/>
                </a:solidFill>
                <a:latin typeface="Book Antiqua" pitchFamily="18" charset="0"/>
              </a:rPr>
              <a:t> ЦИФРАХ</a:t>
            </a:r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1591015" y="2976115"/>
            <a:ext cx="1118654" cy="1019219"/>
          </a:xfrm>
          <a:prstGeom prst="ellipse">
            <a:avLst/>
          </a:prstGeom>
          <a:ln w="28575" cap="rnd">
            <a:solidFill>
              <a:srgbClr val="7030A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 prst="artDeco"/>
            <a:contourClr>
              <a:srgbClr val="333333"/>
            </a:contourClr>
          </a:sp3d>
          <a:ex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692075" y="488067"/>
            <a:ext cx="7081961" cy="120032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spAutoFit/>
          </a:bodyPr>
          <a:lstStyle/>
          <a:p>
            <a:pPr algn="ctr"/>
            <a:r>
              <a:rPr lang="ru-RU" sz="3600" b="1" dirty="0">
                <a:solidFill>
                  <a:srgbClr val="C00000"/>
                </a:solidFill>
                <a:latin typeface="Book Antiqua" pitchFamily="18" charset="0"/>
              </a:rPr>
              <a:t>Новации секционных заседаний</a:t>
            </a:r>
            <a:r>
              <a:rPr lang="ru-RU" sz="3600" b="1" dirty="0">
                <a:solidFill>
                  <a:srgbClr val="C00000"/>
                </a:solidFill>
              </a:rPr>
              <a:t> </a:t>
            </a:r>
            <a:r>
              <a:rPr lang="ru-RU" sz="3600" b="1" dirty="0">
                <a:solidFill>
                  <a:srgbClr val="C00000"/>
                </a:solidFill>
                <a:latin typeface="Book Antiqua" pitchFamily="18" charset="0"/>
              </a:rPr>
              <a:t>Конференции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0" y="1654816"/>
            <a:ext cx="8964487" cy="617092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42925" fontAlgn="auto">
              <a:spcBef>
                <a:spcPts val="0"/>
              </a:spcBef>
              <a:spcAft>
                <a:spcPts val="0"/>
              </a:spcAft>
              <a:tabLst>
                <a:tab pos="542925" algn="l"/>
              </a:tabLst>
              <a:defRPr/>
            </a:pPr>
            <a:r>
              <a:rPr lang="ru-RU" sz="4000" b="1" dirty="0">
                <a:solidFill>
                  <a:schemeClr val="tx2">
                    <a:lumMod val="75000"/>
                  </a:schemeClr>
                </a:solidFill>
                <a:latin typeface="Book Antiqua" panose="02040602050305030304" pitchFamily="18" charset="0"/>
                <a:cs typeface="+mn-cs"/>
              </a:rPr>
              <a:t>     </a:t>
            </a:r>
            <a:r>
              <a:rPr lang="ru-RU" sz="4000" b="1" dirty="0" smtClean="0">
                <a:solidFill>
                  <a:schemeClr val="tx2">
                    <a:lumMod val="75000"/>
                  </a:schemeClr>
                </a:solidFill>
                <a:latin typeface="Book Antiqua" panose="02040602050305030304" pitchFamily="18" charset="0"/>
                <a:cs typeface="+mn-cs"/>
              </a:rPr>
              <a:t>       - Единая общая тема         </a:t>
            </a:r>
          </a:p>
          <a:p>
            <a:pPr marL="542925" fontAlgn="auto">
              <a:spcBef>
                <a:spcPts val="0"/>
              </a:spcBef>
              <a:spcAft>
                <a:spcPts val="0"/>
              </a:spcAft>
              <a:tabLst>
                <a:tab pos="542925" algn="l"/>
              </a:tabLst>
              <a:defRPr/>
            </a:pPr>
            <a:endParaRPr lang="ru-RU" sz="700" b="1" dirty="0">
              <a:solidFill>
                <a:schemeClr val="tx2">
                  <a:lumMod val="75000"/>
                </a:schemeClr>
              </a:solidFill>
              <a:latin typeface="Book Antiqua" panose="02040602050305030304" pitchFamily="18" charset="0"/>
              <a:cs typeface="+mn-cs"/>
            </a:endParaRPr>
          </a:p>
          <a:p>
            <a:pPr marL="542925" fontAlgn="auto">
              <a:spcBef>
                <a:spcPts val="0"/>
              </a:spcBef>
              <a:spcAft>
                <a:spcPts val="0"/>
              </a:spcAft>
              <a:tabLst>
                <a:tab pos="542925" algn="l"/>
              </a:tabLst>
              <a:defRPr/>
            </a:pPr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  <a:latin typeface="Book Antiqua" panose="02040602050305030304" pitchFamily="18" charset="0"/>
                <a:cs typeface="+mn-cs"/>
              </a:rPr>
              <a:t> Дистанционный формат -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 smtClean="0">
                <a:solidFill>
                  <a:schemeClr val="tx2">
                    <a:lumMod val="75000"/>
                  </a:schemeClr>
                </a:solidFill>
                <a:latin typeface="Book Antiqua" panose="02040602050305030304" pitchFamily="18" charset="0"/>
                <a:cs typeface="+mn-cs"/>
              </a:rPr>
              <a:t>             - Информационный след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600" b="1" dirty="0" smtClean="0">
              <a:solidFill>
                <a:schemeClr val="tx2">
                  <a:lumMod val="75000"/>
                </a:schemeClr>
              </a:solidFill>
              <a:latin typeface="Book Antiqua" panose="02040602050305030304" pitchFamily="18" charset="0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Book Antiqua" panose="02040602050305030304" pitchFamily="18" charset="0"/>
                <a:cs typeface="+mn-cs"/>
              </a:rPr>
              <a:t> Возможность </a:t>
            </a:r>
            <a:r>
              <a:rPr lang="ru-RU" sz="2800" b="1" dirty="0">
                <a:solidFill>
                  <a:schemeClr val="tx2">
                    <a:lumMod val="75000"/>
                  </a:schemeClr>
                </a:solidFill>
                <a:latin typeface="Book Antiqua" panose="02040602050305030304" pitchFamily="18" charset="0"/>
                <a:cs typeface="+mn-cs"/>
              </a:rPr>
              <a:t>участия в нескольких </a:t>
            </a:r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Book Antiqua" panose="02040602050305030304" pitchFamily="18" charset="0"/>
                <a:cs typeface="+mn-cs"/>
              </a:rPr>
              <a:t>секциях -</a:t>
            </a:r>
            <a:endParaRPr lang="ru-RU" sz="2800" b="1" dirty="0">
              <a:solidFill>
                <a:schemeClr val="tx2">
                  <a:lumMod val="75000"/>
                </a:schemeClr>
              </a:solidFill>
              <a:latin typeface="Book Antiqua" panose="02040602050305030304" pitchFamily="18" charset="0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 smtClean="0">
                <a:solidFill>
                  <a:schemeClr val="tx2">
                    <a:lumMod val="75000"/>
                  </a:schemeClr>
                </a:solidFill>
                <a:latin typeface="Book Antiqua" panose="02040602050305030304" pitchFamily="18" charset="0"/>
                <a:cs typeface="+mn-cs"/>
              </a:rPr>
              <a:t>    - Оценка </a:t>
            </a:r>
            <a:r>
              <a:rPr lang="ru-RU" sz="4000" b="1" dirty="0">
                <a:solidFill>
                  <a:schemeClr val="tx2">
                    <a:lumMod val="75000"/>
                  </a:schemeClr>
                </a:solidFill>
                <a:latin typeface="Book Antiqua" panose="02040602050305030304" pitchFamily="18" charset="0"/>
                <a:cs typeface="+mn-cs"/>
              </a:rPr>
              <a:t>в один клик </a:t>
            </a:r>
          </a:p>
          <a:p>
            <a:pPr marL="1619250" indent="-161925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 smtClean="0">
                <a:solidFill>
                  <a:schemeClr val="tx2">
                    <a:lumMod val="75000"/>
                  </a:schemeClr>
                </a:solidFill>
                <a:latin typeface="Book Antiqua" panose="02040602050305030304" pitchFamily="18" charset="0"/>
                <a:cs typeface="+mn-cs"/>
              </a:rPr>
              <a:t>     Узнаваемость спикеров -            </a:t>
            </a:r>
          </a:p>
          <a:p>
            <a:pPr marL="1619250" indent="-1619250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400" b="1" dirty="0">
              <a:solidFill>
                <a:schemeClr val="tx2">
                  <a:lumMod val="75000"/>
                </a:schemeClr>
              </a:solidFill>
              <a:latin typeface="Book Antiqua" panose="02040602050305030304" pitchFamily="18" charset="0"/>
              <a:cs typeface="+mn-cs"/>
            </a:endParaRPr>
          </a:p>
          <a:p>
            <a:pPr marL="809625" indent="-80962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  <a:latin typeface="Book Antiqua" panose="02040602050305030304" pitchFamily="18" charset="0"/>
                <a:cs typeface="+mn-cs"/>
              </a:rPr>
              <a:t>              - Формульная оценка организаторов </a:t>
            </a:r>
            <a:r>
              <a:rPr lang="ru-RU" sz="4000" b="1" dirty="0" smtClean="0">
                <a:solidFill>
                  <a:schemeClr val="tx2">
                    <a:lumMod val="75000"/>
                  </a:schemeClr>
                </a:solidFill>
                <a:latin typeface="Book Antiqua" panose="02040602050305030304" pitchFamily="18" charset="0"/>
                <a:cs typeface="+mn-cs"/>
              </a:rPr>
              <a:t>Учет мнения слушателей -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endParaRPr lang="ru-RU" sz="4000" b="1" dirty="0">
              <a:solidFill>
                <a:schemeClr val="tx2">
                  <a:lumMod val="75000"/>
                </a:schemeClr>
              </a:solidFill>
              <a:latin typeface="Book Antiqua" panose="02040602050305030304" pitchFamily="18" charset="0"/>
              <a:cs typeface="+mn-cs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endParaRPr lang="ru-RU" sz="4000" b="1" dirty="0">
              <a:solidFill>
                <a:schemeClr val="tx2">
                  <a:lumMod val="75000"/>
                </a:schemeClr>
              </a:solidFill>
              <a:latin typeface="Book Antiqua" panose="02040602050305030304" pitchFamily="18" charset="0"/>
              <a:cs typeface="+mn-cs"/>
            </a:endParaRP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1181" y="4005064"/>
            <a:ext cx="826920" cy="826920"/>
          </a:xfrm>
          <a:prstGeom prst="ellipse">
            <a:avLst/>
          </a:prstGeom>
          <a:ln w="28575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 prst="artDeco"/>
            <a:contourClr>
              <a:srgbClr val="333333"/>
            </a:contourClr>
          </a:sp3d>
          <a:extLst/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7067137" y="4661605"/>
            <a:ext cx="817929" cy="669746"/>
          </a:xfrm>
          <a:prstGeom prst="ellipse">
            <a:avLst/>
          </a:prstGeom>
          <a:ln w="28575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 prst="artDeco"/>
            <a:contourClr>
              <a:srgbClr val="333333"/>
            </a:contourClr>
          </a:sp3d>
          <a:extLst/>
        </p:spPr>
      </p:pic>
      <p:pic>
        <p:nvPicPr>
          <p:cNvPr id="5126" name="Picture 6" descr="C:\Users\ShvakovaEA\Desktop\footprint-sign-icon-vector-5038471.jpg"/>
          <p:cNvPicPr>
            <a:picLocks noChangeAspect="1" noChangeArrowheads="1"/>
          </p:cNvPicPr>
          <p:nvPr/>
        </p:nvPicPr>
        <p:blipFill>
          <a:blip r:embed="rId4" cstate="print">
            <a:extLst/>
          </a:blip>
          <a:srcRect/>
          <a:stretch>
            <a:fillRect/>
          </a:stretch>
        </p:blipFill>
        <p:spPr bwMode="auto">
          <a:xfrm>
            <a:off x="875031" y="2924944"/>
            <a:ext cx="677825" cy="659908"/>
          </a:xfrm>
          <a:prstGeom prst="ellipse">
            <a:avLst/>
          </a:prstGeom>
          <a:ln w="28575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114300" prst="artDeco"/>
            <a:bevelB w="114300" prst="artDeco"/>
            <a:contourClr>
              <a:srgbClr val="333333"/>
            </a:contourClr>
          </a:sp3d>
          <a:extLst/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67184" y="2276127"/>
            <a:ext cx="935424" cy="741691"/>
          </a:xfrm>
          <a:prstGeom prst="ellipse">
            <a:avLst/>
          </a:prstGeom>
          <a:ln w="28575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114300" prst="artDeco"/>
            <a:bevelB w="114300" prst="artDeco"/>
            <a:contourClr>
              <a:srgbClr val="333333"/>
            </a:contourClr>
          </a:sp3d>
          <a:extLst/>
        </p:spPr>
      </p:pic>
      <p:pic>
        <p:nvPicPr>
          <p:cNvPr id="5129" name="Picture 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0100" y="1484784"/>
            <a:ext cx="1103671" cy="915687"/>
          </a:xfrm>
          <a:prstGeom prst="ellipse">
            <a:avLst/>
          </a:prstGeom>
          <a:ln w="28575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114300" prst="artDeco"/>
            <a:bevelB w="114300" prst="artDeco"/>
            <a:contourClr>
              <a:srgbClr val="333333"/>
            </a:contourClr>
          </a:sp3d>
          <a:extLst/>
        </p:spPr>
      </p:pic>
      <p:pic>
        <p:nvPicPr>
          <p:cNvPr id="24587" name="Picture 5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26678" y="11906"/>
            <a:ext cx="608013" cy="681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8" cstate="print">
            <a:extLst/>
          </a:blip>
          <a:srcRect/>
          <a:stretch>
            <a:fillRect/>
          </a:stretch>
        </p:blipFill>
        <p:spPr bwMode="auto">
          <a:xfrm>
            <a:off x="7943173" y="0"/>
            <a:ext cx="1200827" cy="899918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16" name="TextBox 15"/>
          <p:cNvSpPr txBox="1"/>
          <p:nvPr/>
        </p:nvSpPr>
        <p:spPr>
          <a:xfrm>
            <a:off x="715963" y="60325"/>
            <a:ext cx="5243512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solidFill>
                  <a:schemeClr val="tx2">
                    <a:lumMod val="50000"/>
                  </a:schemeClr>
                </a:solidFill>
                <a:latin typeface="Book Antiqua" panose="02040602050305030304" pitchFamily="18" charset="0"/>
                <a:cs typeface="+mn-cs"/>
              </a:rPr>
              <a:t>Администрация города Архангельска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solidFill>
                  <a:schemeClr val="tx2">
                    <a:lumMod val="50000"/>
                  </a:schemeClr>
                </a:solidFill>
                <a:latin typeface="Book Antiqua" panose="02040602050305030304" pitchFamily="18" charset="0"/>
                <a:cs typeface="+mn-cs"/>
              </a:rPr>
              <a:t>Департамент образования</a:t>
            </a:r>
          </a:p>
        </p:txBody>
      </p:sp>
      <p:pic>
        <p:nvPicPr>
          <p:cNvPr id="13" name="Picture 7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158998" y="3429000"/>
            <a:ext cx="769176" cy="689538"/>
          </a:xfrm>
          <a:prstGeom prst="ellipse">
            <a:avLst/>
          </a:prstGeom>
          <a:ln w="28575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114300" prst="artDeco"/>
            <a:bevelB w="114300" prst="artDeco"/>
            <a:contourClr>
              <a:srgbClr val="333333"/>
            </a:contourClr>
          </a:sp3d>
          <a:extLst/>
        </p:spPr>
      </p:pic>
      <p:pic>
        <p:nvPicPr>
          <p:cNvPr id="17" name="Picture 6" descr="C:\Users\ShvakovaEA\Desktop\IMG_0247.JPG"/>
          <p:cNvPicPr>
            <a:picLocks noChangeAspect="1" noChangeArrowheads="1"/>
          </p:cNvPicPr>
          <p:nvPr/>
        </p:nvPicPr>
        <p:blipFill>
          <a:blip r:embed="rId10" cstate="print">
            <a:extLst/>
          </a:blip>
          <a:srcRect/>
          <a:stretch>
            <a:fillRect/>
          </a:stretch>
        </p:blipFill>
        <p:spPr bwMode="auto">
          <a:xfrm>
            <a:off x="7688166" y="5761409"/>
            <a:ext cx="1025893" cy="940226"/>
          </a:xfrm>
          <a:prstGeom prst="ellipse">
            <a:avLst/>
          </a:prstGeom>
          <a:ln w="28575" cap="rnd">
            <a:solidFill>
              <a:srgbClr val="00206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 prstMaterial="dkEdge">
            <a:bevelT/>
            <a:bevelB/>
            <a:contourClr>
              <a:srgbClr val="333333"/>
            </a:contourClr>
          </a:sp3d>
          <a:extLst/>
        </p:spPr>
      </p:pic>
      <p:pic>
        <p:nvPicPr>
          <p:cNvPr id="18" name="Picture 6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3568" y="5167383"/>
            <a:ext cx="1006148" cy="720079"/>
          </a:xfrm>
          <a:prstGeom prst="ellipse">
            <a:avLst/>
          </a:prstGeom>
          <a:ln w="28575" cap="rnd">
            <a:solidFill>
              <a:srgbClr val="00206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 prstMaterial="dkEdge">
            <a:bevelT/>
            <a:bevelB/>
            <a:contourClr>
              <a:srgbClr val="333333"/>
            </a:contourClr>
          </a:sp3d>
          <a:ex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C:\Users\qww\Desktop\Безымянный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5" r="7813" b="3125"/>
          <a:stretch>
            <a:fillRect/>
          </a:stretch>
        </p:blipFill>
        <p:spPr bwMode="auto">
          <a:xfrm>
            <a:off x="-25177" y="-87313"/>
            <a:ext cx="9144000" cy="6975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TextBox 3"/>
          <p:cNvSpPr txBox="1">
            <a:spLocks noChangeArrowheads="1"/>
          </p:cNvSpPr>
          <p:nvPr/>
        </p:nvSpPr>
        <p:spPr bwMode="auto">
          <a:xfrm>
            <a:off x="4532709" y="1081182"/>
            <a:ext cx="378618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 b="1" dirty="0" err="1">
                <a:solidFill>
                  <a:srgbClr val="001642"/>
                </a:solidFill>
                <a:latin typeface="Book Antiqua" panose="02040602050305030304" pitchFamily="18" charset="0"/>
              </a:rPr>
              <a:t>Маймаксанский</a:t>
            </a:r>
            <a:r>
              <a:rPr lang="ru-RU" altLang="ru-RU" sz="2000" b="1" dirty="0">
                <a:solidFill>
                  <a:srgbClr val="001642"/>
                </a:solidFill>
                <a:latin typeface="Book Antiqua" panose="02040602050305030304" pitchFamily="18" charset="0"/>
              </a:rPr>
              <a:t> </a:t>
            </a:r>
            <a:endParaRPr lang="ru-RU" altLang="ru-RU" sz="2000" b="1" dirty="0" smtClean="0">
              <a:solidFill>
                <a:srgbClr val="001642"/>
              </a:solidFill>
              <a:latin typeface="Book Antiqua" panose="0204060205030503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 b="1" dirty="0" smtClean="0">
                <a:solidFill>
                  <a:srgbClr val="001642"/>
                </a:solidFill>
                <a:latin typeface="Book Antiqua" panose="02040602050305030304" pitchFamily="18" charset="0"/>
              </a:rPr>
              <a:t>округ</a:t>
            </a:r>
            <a:endParaRPr lang="ru-RU" altLang="ru-RU" sz="2000" b="1" dirty="0">
              <a:solidFill>
                <a:srgbClr val="001642"/>
              </a:solidFill>
              <a:latin typeface="Book Antiqua" panose="02040602050305030304" pitchFamily="18" charset="0"/>
            </a:endParaRPr>
          </a:p>
        </p:txBody>
      </p:sp>
      <p:sp>
        <p:nvSpPr>
          <p:cNvPr id="37892" name="TextBox 4"/>
          <p:cNvSpPr txBox="1">
            <a:spLocks noChangeArrowheads="1"/>
          </p:cNvSpPr>
          <p:nvPr/>
        </p:nvSpPr>
        <p:spPr bwMode="auto">
          <a:xfrm>
            <a:off x="4628505" y="1971006"/>
            <a:ext cx="328612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 b="1" dirty="0">
                <a:solidFill>
                  <a:srgbClr val="001642"/>
                </a:solidFill>
                <a:latin typeface="Book Antiqua" panose="02040602050305030304" pitchFamily="18" charset="0"/>
              </a:rPr>
              <a:t>Северный </a:t>
            </a:r>
            <a:endParaRPr lang="ru-RU" altLang="ru-RU" sz="2000" b="1" dirty="0" smtClean="0">
              <a:solidFill>
                <a:srgbClr val="001642"/>
              </a:solidFill>
              <a:latin typeface="Book Antiqua" panose="0204060205030503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 b="1" dirty="0" smtClean="0">
                <a:solidFill>
                  <a:srgbClr val="001642"/>
                </a:solidFill>
                <a:latin typeface="Book Antiqua" panose="02040602050305030304" pitchFamily="18" charset="0"/>
              </a:rPr>
              <a:t>округ</a:t>
            </a:r>
            <a:endParaRPr lang="ru-RU" altLang="ru-RU" sz="2000" b="1" dirty="0">
              <a:solidFill>
                <a:srgbClr val="001642"/>
              </a:solidFill>
              <a:latin typeface="Book Antiqua" panose="02040602050305030304" pitchFamily="18" charset="0"/>
            </a:endParaRPr>
          </a:p>
        </p:txBody>
      </p:sp>
      <p:sp>
        <p:nvSpPr>
          <p:cNvPr id="37893" name="TextBox 5"/>
          <p:cNvSpPr txBox="1">
            <a:spLocks noChangeArrowheads="1"/>
          </p:cNvSpPr>
          <p:nvPr/>
        </p:nvSpPr>
        <p:spPr bwMode="auto">
          <a:xfrm>
            <a:off x="1837457" y="4194847"/>
            <a:ext cx="3429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 dirty="0">
                <a:solidFill>
                  <a:srgbClr val="001642"/>
                </a:solidFill>
                <a:latin typeface="Book Antiqua" panose="02040602050305030304" pitchFamily="18" charset="0"/>
              </a:rPr>
              <a:t>Ломоносовский округ</a:t>
            </a:r>
          </a:p>
        </p:txBody>
      </p:sp>
      <p:sp>
        <p:nvSpPr>
          <p:cNvPr id="37894" name="TextBox 6"/>
          <p:cNvSpPr txBox="1">
            <a:spLocks noChangeArrowheads="1"/>
          </p:cNvSpPr>
          <p:nvPr/>
        </p:nvSpPr>
        <p:spPr bwMode="auto">
          <a:xfrm>
            <a:off x="1519386" y="2794131"/>
            <a:ext cx="357187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 b="1" dirty="0">
                <a:solidFill>
                  <a:srgbClr val="001642"/>
                </a:solidFill>
                <a:latin typeface="Book Antiqua" panose="02040602050305030304" pitchFamily="18" charset="0"/>
              </a:rPr>
              <a:t>Соломбальский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 b="1" dirty="0">
                <a:solidFill>
                  <a:srgbClr val="001642"/>
                </a:solidFill>
                <a:latin typeface="Book Antiqua" panose="02040602050305030304" pitchFamily="18" charset="0"/>
              </a:rPr>
              <a:t>округ</a:t>
            </a:r>
          </a:p>
        </p:txBody>
      </p:sp>
      <p:sp>
        <p:nvSpPr>
          <p:cNvPr id="37895" name="TextBox 7"/>
          <p:cNvSpPr txBox="1">
            <a:spLocks noChangeArrowheads="1"/>
          </p:cNvSpPr>
          <p:nvPr/>
        </p:nvSpPr>
        <p:spPr bwMode="auto">
          <a:xfrm>
            <a:off x="4779963" y="2982119"/>
            <a:ext cx="389731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 dirty="0">
                <a:solidFill>
                  <a:srgbClr val="001642"/>
                </a:solidFill>
                <a:latin typeface="Book Antiqua" panose="02040602050305030304" pitchFamily="18" charset="0"/>
              </a:rPr>
              <a:t>Октябрьский </a:t>
            </a:r>
            <a:endParaRPr lang="ru-RU" altLang="ru-RU" sz="2400" b="1" dirty="0" smtClean="0">
              <a:solidFill>
                <a:srgbClr val="001642"/>
              </a:solidFill>
              <a:latin typeface="Book Antiqua" panose="0204060205030503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 dirty="0" smtClean="0">
                <a:solidFill>
                  <a:srgbClr val="001642"/>
                </a:solidFill>
                <a:latin typeface="Book Antiqua" panose="02040602050305030304" pitchFamily="18" charset="0"/>
              </a:rPr>
              <a:t>округ</a:t>
            </a:r>
            <a:endParaRPr lang="ru-RU" altLang="ru-RU" sz="2400" b="1" dirty="0">
              <a:solidFill>
                <a:srgbClr val="001642"/>
              </a:solidFill>
              <a:latin typeface="Book Antiqua" panose="02040602050305030304" pitchFamily="18" charset="0"/>
            </a:endParaRPr>
          </a:p>
        </p:txBody>
      </p:sp>
      <p:sp>
        <p:nvSpPr>
          <p:cNvPr id="37896" name="TextBox 8"/>
          <p:cNvSpPr txBox="1">
            <a:spLocks noChangeArrowheads="1"/>
          </p:cNvSpPr>
          <p:nvPr/>
        </p:nvSpPr>
        <p:spPr bwMode="auto">
          <a:xfrm>
            <a:off x="3305324" y="4811114"/>
            <a:ext cx="328612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 dirty="0">
                <a:solidFill>
                  <a:srgbClr val="001642"/>
                </a:solidFill>
                <a:latin typeface="Book Antiqua" panose="02040602050305030304" pitchFamily="18" charset="0"/>
              </a:rPr>
              <a:t>Округ </a:t>
            </a:r>
            <a:endParaRPr lang="ru-RU" altLang="ru-RU" sz="2400" b="1" dirty="0" smtClean="0">
              <a:solidFill>
                <a:srgbClr val="001642"/>
              </a:solidFill>
              <a:latin typeface="Book Antiqua" panose="0204060205030503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 dirty="0" smtClean="0">
                <a:solidFill>
                  <a:srgbClr val="001642"/>
                </a:solidFill>
                <a:latin typeface="Book Antiqua" panose="02040602050305030304" pitchFamily="18" charset="0"/>
              </a:rPr>
              <a:t>Майская </a:t>
            </a:r>
            <a:r>
              <a:rPr lang="ru-RU" altLang="ru-RU" sz="2400" b="1" dirty="0">
                <a:solidFill>
                  <a:srgbClr val="001642"/>
                </a:solidFill>
                <a:latin typeface="Book Antiqua" panose="02040602050305030304" pitchFamily="18" charset="0"/>
              </a:rPr>
              <a:t>горка</a:t>
            </a:r>
          </a:p>
        </p:txBody>
      </p:sp>
      <p:sp>
        <p:nvSpPr>
          <p:cNvPr id="37897" name="TextBox 9"/>
          <p:cNvSpPr txBox="1">
            <a:spLocks noChangeArrowheads="1"/>
          </p:cNvSpPr>
          <p:nvPr/>
        </p:nvSpPr>
        <p:spPr bwMode="auto">
          <a:xfrm>
            <a:off x="6097336" y="4049602"/>
            <a:ext cx="3286125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 b="1" dirty="0">
                <a:solidFill>
                  <a:srgbClr val="001642"/>
                </a:solidFill>
                <a:latin typeface="Book Antiqua" panose="02040602050305030304" pitchFamily="18" charset="0"/>
              </a:rPr>
              <a:t>Округ </a:t>
            </a:r>
            <a:endParaRPr lang="ru-RU" altLang="ru-RU" sz="2000" b="1" dirty="0" smtClean="0">
              <a:solidFill>
                <a:srgbClr val="001642"/>
              </a:solidFill>
              <a:latin typeface="Book Antiqua" panose="0204060205030503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 b="1" dirty="0" smtClean="0">
                <a:solidFill>
                  <a:srgbClr val="001642"/>
                </a:solidFill>
                <a:latin typeface="Book Antiqua" panose="02040602050305030304" pitchFamily="18" charset="0"/>
              </a:rPr>
              <a:t>Варавино- 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 b="1" dirty="0" smtClean="0">
                <a:solidFill>
                  <a:srgbClr val="001642"/>
                </a:solidFill>
                <a:latin typeface="Book Antiqua" panose="02040602050305030304" pitchFamily="18" charset="0"/>
              </a:rPr>
              <a:t>Фактория</a:t>
            </a:r>
            <a:endParaRPr lang="ru-RU" altLang="ru-RU" sz="2000" b="1" dirty="0">
              <a:solidFill>
                <a:srgbClr val="001642"/>
              </a:solidFill>
              <a:latin typeface="Book Antiqua" panose="02040602050305030304" pitchFamily="18" charset="0"/>
            </a:endParaRPr>
          </a:p>
        </p:txBody>
      </p:sp>
      <p:sp>
        <p:nvSpPr>
          <p:cNvPr id="37898" name="TextBox 10"/>
          <p:cNvSpPr txBox="1">
            <a:spLocks noChangeArrowheads="1"/>
          </p:cNvSpPr>
          <p:nvPr/>
        </p:nvSpPr>
        <p:spPr bwMode="auto">
          <a:xfrm>
            <a:off x="1797047" y="5733256"/>
            <a:ext cx="524986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 b="1" dirty="0">
                <a:solidFill>
                  <a:srgbClr val="001642"/>
                </a:solidFill>
                <a:latin typeface="Book Antiqua" panose="02040602050305030304" pitchFamily="18" charset="0"/>
              </a:rPr>
              <a:t>Исакогорский и </a:t>
            </a:r>
            <a:endParaRPr lang="ru-RU" altLang="ru-RU" sz="2000" b="1" dirty="0" smtClean="0">
              <a:solidFill>
                <a:srgbClr val="001642"/>
              </a:solidFill>
              <a:latin typeface="Book Antiqua" panose="0204060205030503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 b="1" dirty="0" smtClean="0">
                <a:solidFill>
                  <a:srgbClr val="001642"/>
                </a:solidFill>
                <a:latin typeface="Book Antiqua" panose="02040602050305030304" pitchFamily="18" charset="0"/>
              </a:rPr>
              <a:t>Цигломенский </a:t>
            </a:r>
            <a:r>
              <a:rPr lang="ru-RU" altLang="ru-RU" sz="2000" b="1" dirty="0">
                <a:solidFill>
                  <a:srgbClr val="001642"/>
                </a:solidFill>
                <a:latin typeface="Book Antiqua" panose="02040602050305030304" pitchFamily="18" charset="0"/>
              </a:rPr>
              <a:t>округа </a:t>
            </a:r>
          </a:p>
        </p:txBody>
      </p:sp>
      <p:sp>
        <p:nvSpPr>
          <p:cNvPr id="37899" name="TextBox 11"/>
          <p:cNvSpPr txBox="1">
            <a:spLocks noChangeArrowheads="1"/>
          </p:cNvSpPr>
          <p:nvPr/>
        </p:nvSpPr>
        <p:spPr bwMode="auto">
          <a:xfrm>
            <a:off x="3596530" y="951008"/>
            <a:ext cx="2592388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3600" b="1" dirty="0">
                <a:solidFill>
                  <a:srgbClr val="001642"/>
                </a:solidFill>
                <a:latin typeface="Book Antiqua" panose="02040602050305030304" pitchFamily="18" charset="0"/>
              </a:rPr>
              <a:t>6</a:t>
            </a:r>
            <a:endParaRPr lang="ru-RU" altLang="ru-RU" sz="3500" b="1" dirty="0">
              <a:solidFill>
                <a:srgbClr val="001642"/>
              </a:solidFill>
              <a:latin typeface="Book Antiqua" panose="02040602050305030304" pitchFamily="18" charset="0"/>
            </a:endParaRPr>
          </a:p>
        </p:txBody>
      </p:sp>
      <p:sp>
        <p:nvSpPr>
          <p:cNvPr id="37900" name="TextBox 12"/>
          <p:cNvSpPr txBox="1">
            <a:spLocks noChangeArrowheads="1"/>
          </p:cNvSpPr>
          <p:nvPr/>
        </p:nvSpPr>
        <p:spPr bwMode="auto">
          <a:xfrm>
            <a:off x="3923928" y="2410808"/>
            <a:ext cx="27368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3600" b="1" dirty="0" smtClean="0">
                <a:solidFill>
                  <a:srgbClr val="001642"/>
                </a:solidFill>
                <a:latin typeface="Book Antiqua" panose="02040602050305030304" pitchFamily="18" charset="0"/>
              </a:rPr>
              <a:t>2</a:t>
            </a:r>
            <a:endParaRPr lang="ru-RU" altLang="ru-RU" sz="3600" b="1" dirty="0">
              <a:solidFill>
                <a:srgbClr val="001642"/>
              </a:solidFill>
              <a:latin typeface="Book Antiqua" panose="02040602050305030304" pitchFamily="18" charset="0"/>
            </a:endParaRPr>
          </a:p>
        </p:txBody>
      </p:sp>
      <p:sp>
        <p:nvSpPr>
          <p:cNvPr id="37901" name="TextBox 13"/>
          <p:cNvSpPr txBox="1">
            <a:spLocks noChangeArrowheads="1"/>
          </p:cNvSpPr>
          <p:nvPr/>
        </p:nvSpPr>
        <p:spPr bwMode="auto">
          <a:xfrm>
            <a:off x="4426446" y="1912179"/>
            <a:ext cx="549226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3600" b="1" i="1" dirty="0">
                <a:solidFill>
                  <a:srgbClr val="0000FF"/>
                </a:solidFill>
              </a:rPr>
              <a:t>  </a:t>
            </a:r>
            <a:r>
              <a:rPr lang="ru-RU" altLang="ru-RU" sz="3600" b="1" dirty="0" smtClean="0">
                <a:solidFill>
                  <a:srgbClr val="001642"/>
                </a:solidFill>
                <a:latin typeface="Book Antiqua" panose="02040602050305030304" pitchFamily="18" charset="0"/>
              </a:rPr>
              <a:t>6</a:t>
            </a:r>
            <a:endParaRPr lang="ru-RU" altLang="ru-RU" sz="3600" b="1" dirty="0">
              <a:solidFill>
                <a:srgbClr val="001642"/>
              </a:solidFill>
              <a:latin typeface="Book Antiqua" panose="02040602050305030304" pitchFamily="18" charset="0"/>
            </a:endParaRPr>
          </a:p>
        </p:txBody>
      </p:sp>
      <p:sp>
        <p:nvSpPr>
          <p:cNvPr id="37902" name="TextBox 14"/>
          <p:cNvSpPr txBox="1">
            <a:spLocks noChangeArrowheads="1"/>
          </p:cNvSpPr>
          <p:nvPr/>
        </p:nvSpPr>
        <p:spPr bwMode="auto">
          <a:xfrm>
            <a:off x="3596531" y="3348970"/>
            <a:ext cx="2592387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3600" b="1" dirty="0" smtClean="0">
                <a:solidFill>
                  <a:srgbClr val="C00000"/>
                </a:solidFill>
                <a:latin typeface="Book Antiqua" panose="02040602050305030304" pitchFamily="18" charset="0"/>
              </a:rPr>
              <a:t>2</a:t>
            </a:r>
            <a:r>
              <a:rPr lang="ru-RU" altLang="ru-RU" sz="3600" b="1" dirty="0" smtClean="0">
                <a:solidFill>
                  <a:srgbClr val="C00000"/>
                </a:solidFill>
                <a:latin typeface="Book Antiqua" panose="02040602050305030304" pitchFamily="18" charset="0"/>
              </a:rPr>
              <a:t>2</a:t>
            </a:r>
            <a:endParaRPr lang="ru-RU" altLang="ru-RU" sz="3600" b="1" dirty="0">
              <a:solidFill>
                <a:srgbClr val="C00000"/>
              </a:solidFill>
              <a:latin typeface="Book Antiqua" panose="02040602050305030304" pitchFamily="18" charset="0"/>
            </a:endParaRPr>
          </a:p>
        </p:txBody>
      </p:sp>
      <p:sp>
        <p:nvSpPr>
          <p:cNvPr id="37903" name="TextBox 15"/>
          <p:cNvSpPr txBox="1">
            <a:spLocks noChangeArrowheads="1"/>
          </p:cNvSpPr>
          <p:nvPr/>
        </p:nvSpPr>
        <p:spPr bwMode="auto">
          <a:xfrm>
            <a:off x="4864395" y="3927961"/>
            <a:ext cx="223202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3600" b="1" dirty="0" smtClean="0">
                <a:solidFill>
                  <a:srgbClr val="C00000"/>
                </a:solidFill>
                <a:latin typeface="Book Antiqua" panose="02040602050305030304" pitchFamily="18" charset="0"/>
              </a:rPr>
              <a:t>1</a:t>
            </a:r>
            <a:r>
              <a:rPr lang="ru-RU" altLang="ru-RU" sz="3600" b="1" dirty="0" smtClean="0">
                <a:solidFill>
                  <a:srgbClr val="C00000"/>
                </a:solidFill>
                <a:latin typeface="Book Antiqua" panose="02040602050305030304" pitchFamily="18" charset="0"/>
              </a:rPr>
              <a:t>1</a:t>
            </a:r>
            <a:endParaRPr lang="ru-RU" altLang="ru-RU" sz="3600" b="1" dirty="0">
              <a:solidFill>
                <a:srgbClr val="C00000"/>
              </a:solidFill>
              <a:latin typeface="Book Antiqua" panose="02040602050305030304" pitchFamily="18" charset="0"/>
            </a:endParaRPr>
          </a:p>
        </p:txBody>
      </p:sp>
      <p:sp>
        <p:nvSpPr>
          <p:cNvPr id="37904" name="TextBox 18"/>
          <p:cNvSpPr txBox="1">
            <a:spLocks noChangeArrowheads="1"/>
          </p:cNvSpPr>
          <p:nvPr/>
        </p:nvSpPr>
        <p:spPr bwMode="auto">
          <a:xfrm>
            <a:off x="5122215" y="6289676"/>
            <a:ext cx="1081087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400" b="1" dirty="0" smtClean="0">
                <a:solidFill>
                  <a:srgbClr val="001642"/>
                </a:solidFill>
                <a:latin typeface="Book Antiqua" panose="02040602050305030304" pitchFamily="18" charset="0"/>
              </a:rPr>
              <a:t>6</a:t>
            </a:r>
            <a:endParaRPr lang="ru-RU" altLang="ru-RU" sz="4400" b="1" dirty="0">
              <a:solidFill>
                <a:srgbClr val="001642"/>
              </a:solidFill>
              <a:latin typeface="Book Antiqua" panose="02040602050305030304" pitchFamily="18" charset="0"/>
            </a:endParaRPr>
          </a:p>
        </p:txBody>
      </p:sp>
      <p:sp>
        <p:nvSpPr>
          <p:cNvPr id="37905" name="Rectangle 2"/>
          <p:cNvSpPr txBox="1">
            <a:spLocks/>
          </p:cNvSpPr>
          <p:nvPr/>
        </p:nvSpPr>
        <p:spPr bwMode="auto">
          <a:xfrm>
            <a:off x="270718" y="1412776"/>
            <a:ext cx="5021635" cy="74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 typeface="Georgia" pitchFamily="18" charset="0"/>
              <a:buNone/>
            </a:pPr>
            <a:r>
              <a:rPr lang="ru-RU" altLang="ru-RU" b="1" dirty="0" smtClean="0">
                <a:solidFill>
                  <a:srgbClr val="C00000"/>
                </a:solidFill>
                <a:latin typeface="Book Antiqua" panose="02040602050305030304" pitchFamily="18" charset="0"/>
              </a:rPr>
              <a:t>Информационная доступность </a:t>
            </a:r>
            <a:endParaRPr lang="ru-RU" altLang="ru-RU" b="1" dirty="0">
              <a:solidFill>
                <a:srgbClr val="C00000"/>
              </a:solidFill>
              <a:latin typeface="Book Antiqua" panose="02040602050305030304" pitchFamily="18" charset="0"/>
            </a:endParaRPr>
          </a:p>
          <a:p>
            <a:pPr eaLnBrk="1" hangingPunct="1">
              <a:spcBef>
                <a:spcPct val="0"/>
              </a:spcBef>
              <a:buFont typeface="Georgia" pitchFamily="18" charset="0"/>
              <a:buNone/>
            </a:pPr>
            <a:r>
              <a:rPr lang="ru-RU" altLang="ru-RU" b="1" dirty="0">
                <a:solidFill>
                  <a:srgbClr val="C00000"/>
                </a:solidFill>
                <a:latin typeface="Book Antiqua" panose="02040602050305030304" pitchFamily="18" charset="0"/>
              </a:rPr>
              <a:t>секционных </a:t>
            </a:r>
            <a:endParaRPr lang="ru-RU" altLang="ru-RU" b="1" dirty="0" smtClean="0">
              <a:solidFill>
                <a:srgbClr val="C00000"/>
              </a:solidFill>
              <a:latin typeface="Book Antiqua" panose="02040602050305030304" pitchFamily="18" charset="0"/>
            </a:endParaRPr>
          </a:p>
          <a:p>
            <a:pPr eaLnBrk="1" hangingPunct="1">
              <a:spcBef>
                <a:spcPct val="0"/>
              </a:spcBef>
              <a:buFont typeface="Georgia" pitchFamily="18" charset="0"/>
              <a:buNone/>
            </a:pPr>
            <a:r>
              <a:rPr lang="ru-RU" altLang="ru-RU" b="1" dirty="0" smtClean="0">
                <a:solidFill>
                  <a:srgbClr val="C00000"/>
                </a:solidFill>
                <a:latin typeface="Book Antiqua" panose="02040602050305030304" pitchFamily="18" charset="0"/>
              </a:rPr>
              <a:t>заседаний</a:t>
            </a:r>
            <a:endParaRPr lang="ru-RU" altLang="ru-RU" b="1" dirty="0">
              <a:solidFill>
                <a:srgbClr val="C00000"/>
              </a:solidFill>
              <a:latin typeface="Book Antiqua" panose="02040602050305030304" pitchFamily="18" charset="0"/>
            </a:endParaRPr>
          </a:p>
        </p:txBody>
      </p:sp>
      <p:sp>
        <p:nvSpPr>
          <p:cNvPr id="37906" name="TextBox 15"/>
          <p:cNvSpPr txBox="1">
            <a:spLocks noChangeArrowheads="1"/>
          </p:cNvSpPr>
          <p:nvPr/>
        </p:nvSpPr>
        <p:spPr bwMode="auto">
          <a:xfrm>
            <a:off x="5665787" y="4345284"/>
            <a:ext cx="60578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3600" b="1" dirty="0">
                <a:solidFill>
                  <a:srgbClr val="C00000"/>
                </a:solidFill>
                <a:latin typeface="Book Antiqua" panose="02040602050305030304" pitchFamily="18" charset="0"/>
              </a:rPr>
              <a:t> </a:t>
            </a:r>
            <a:r>
              <a:rPr lang="ru-RU" altLang="ru-RU" sz="3600" b="1" dirty="0" smtClean="0">
                <a:solidFill>
                  <a:srgbClr val="C00000"/>
                </a:solidFill>
                <a:latin typeface="Book Antiqua" panose="02040602050305030304" pitchFamily="18" charset="0"/>
              </a:rPr>
              <a:t>8</a:t>
            </a:r>
            <a:endParaRPr lang="ru-RU" altLang="ru-RU" sz="3600" b="1" dirty="0">
              <a:solidFill>
                <a:srgbClr val="C00000"/>
              </a:solidFill>
              <a:latin typeface="Book Antiqua" panose="02040602050305030304" pitchFamily="18" charset="0"/>
            </a:endParaRPr>
          </a:p>
        </p:txBody>
      </p:sp>
      <p:sp>
        <p:nvSpPr>
          <p:cNvPr id="37907" name="TextBox 15"/>
          <p:cNvSpPr txBox="1">
            <a:spLocks noChangeArrowheads="1"/>
          </p:cNvSpPr>
          <p:nvPr/>
        </p:nvSpPr>
        <p:spPr bwMode="auto">
          <a:xfrm>
            <a:off x="6420791" y="4963893"/>
            <a:ext cx="7556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b="1" dirty="0">
                <a:solidFill>
                  <a:srgbClr val="001642"/>
                </a:solidFill>
                <a:latin typeface="Book Antiqua" panose="02040602050305030304" pitchFamily="18" charset="0"/>
              </a:rPr>
              <a:t>5</a:t>
            </a:r>
            <a:endParaRPr lang="ru-RU" altLang="ru-RU" b="1" dirty="0">
              <a:solidFill>
                <a:srgbClr val="001642"/>
              </a:solidFill>
              <a:latin typeface="Book Antiqua" panose="02040602050305030304" pitchFamily="18" charset="0"/>
            </a:endParaRP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 bwMode="auto">
          <a:xfrm>
            <a:off x="7524328" y="0"/>
            <a:ext cx="1486102" cy="1113707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21" name="TextBox 20"/>
          <p:cNvSpPr txBox="1"/>
          <p:nvPr/>
        </p:nvSpPr>
        <p:spPr>
          <a:xfrm>
            <a:off x="683568" y="-25528"/>
            <a:ext cx="5243512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Book Antiqua" panose="02040602050305030304" pitchFamily="18" charset="0"/>
                <a:cs typeface="+mn-cs"/>
              </a:rPr>
              <a:t>Администрация города Архангельска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Book Antiqua" panose="02040602050305030304" pitchFamily="18" charset="0"/>
                <a:cs typeface="+mn-cs"/>
              </a:rPr>
              <a:t>Департамент образования</a:t>
            </a:r>
          </a:p>
        </p:txBody>
      </p:sp>
      <p:pic>
        <p:nvPicPr>
          <p:cNvPr id="22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550" y="0"/>
            <a:ext cx="792163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 descr="C:\Users\IlatovskayaAS2\Desktop\картинки для презентации\shutterstock_1194349902-scaled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603" y="4811114"/>
            <a:ext cx="2664211" cy="17764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6161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875979" y="2993897"/>
            <a:ext cx="6110287" cy="14465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 smtClean="0">
                <a:solidFill>
                  <a:srgbClr val="C00000"/>
                </a:solidFill>
                <a:latin typeface="Book Antiqua" panose="02040602050305030304" pitchFamily="18" charset="0"/>
                <a:cs typeface="+mn-cs"/>
              </a:rPr>
              <a:t>Организации -партнеры</a:t>
            </a:r>
            <a:r>
              <a:rPr lang="ru-RU" sz="4800" b="1" dirty="0" smtClean="0">
                <a:solidFill>
                  <a:schemeClr val="tx2">
                    <a:lumMod val="75000"/>
                  </a:schemeClr>
                </a:solidFill>
                <a:latin typeface="Book Antiqua" panose="02040602050305030304" pitchFamily="18" charset="0"/>
                <a:cs typeface="+mn-cs"/>
              </a:rPr>
              <a:t> </a:t>
            </a:r>
            <a:endParaRPr lang="ru-RU" sz="4800" b="1" dirty="0">
              <a:solidFill>
                <a:schemeClr val="tx2">
                  <a:lumMod val="75000"/>
                </a:schemeClr>
              </a:solidFill>
              <a:latin typeface="Book Antiqua" panose="02040602050305030304" pitchFamily="18" charset="0"/>
              <a:cs typeface="+mn-cs"/>
            </a:endParaRPr>
          </a:p>
        </p:txBody>
      </p:sp>
      <p:pic>
        <p:nvPicPr>
          <p:cNvPr id="2355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915275" y="1588"/>
            <a:ext cx="1119188" cy="1008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8" name="Picture 2" descr="C:\Users\ShvakovaEA\Desktop\logo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92725" y="4854575"/>
            <a:ext cx="2789238" cy="739775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23559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950993" y="2336800"/>
            <a:ext cx="1120775" cy="360363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23560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5575" y="1814513"/>
            <a:ext cx="685800" cy="522287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</p:pic>
      <p:sp>
        <p:nvSpPr>
          <p:cNvPr id="23561" name="Прямоугольник 10"/>
          <p:cNvSpPr>
            <a:spLocks noChangeArrowheads="1"/>
          </p:cNvSpPr>
          <p:nvPr/>
        </p:nvSpPr>
        <p:spPr bwMode="auto">
          <a:xfrm>
            <a:off x="463550" y="5302250"/>
            <a:ext cx="3149600" cy="120173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>
                <a:solidFill>
                  <a:srgbClr val="00B050"/>
                </a:solidFill>
                <a:latin typeface="Book Antiqua" pitchFamily="18" charset="0"/>
              </a:rPr>
              <a:t>Архангельский центр социальной помощи семье и детям </a:t>
            </a:r>
          </a:p>
          <a:p>
            <a:endParaRPr lang="ru-RU" b="1">
              <a:solidFill>
                <a:srgbClr val="00B050"/>
              </a:solidFill>
              <a:latin typeface="Book Antiqua" pitchFamily="18" charset="0"/>
            </a:endParaRPr>
          </a:p>
        </p:txBody>
      </p:sp>
      <p:pic>
        <p:nvPicPr>
          <p:cNvPr id="23562" name="Picture 8" descr="http://www.sfera29.ru/gallery_gen/1c8b26adef12c243acbcfef5afd21143_3000x1200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55575" y="3318680"/>
            <a:ext cx="2274888" cy="96122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</p:pic>
      <p:sp>
        <p:nvSpPr>
          <p:cNvPr id="23563" name="AutoShape 10" descr="https://kornilovschool.1mcg.ru/images/logo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3564" name="AutoShape 12" descr="https://kornilovschool.1mcg.ru/images/logo.svg"/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3565" name="AutoShape 14" descr="https://kornilovschool.1mcg.ru/images/logo.svg"/>
          <p:cNvSpPr>
            <a:spLocks noChangeAspect="1" noChangeArrowheads="1"/>
          </p:cNvSpPr>
          <p:nvPr/>
        </p:nvSpPr>
        <p:spPr bwMode="auto">
          <a:xfrm>
            <a:off x="460375" y="1603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3566" name="AutoShape 16" descr="https://kornilovschool.1mcg.ru/images/logo.svg"/>
          <p:cNvSpPr>
            <a:spLocks noChangeAspect="1" noChangeArrowheads="1"/>
          </p:cNvSpPr>
          <p:nvPr/>
        </p:nvSpPr>
        <p:spPr bwMode="auto">
          <a:xfrm>
            <a:off x="612775" y="3127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3567" name="AutoShape 18" descr="https://kornilovschool.1mcg.ru/images/logo.svg"/>
          <p:cNvSpPr>
            <a:spLocks noChangeAspect="1" noChangeArrowheads="1"/>
          </p:cNvSpPr>
          <p:nvPr/>
        </p:nvSpPr>
        <p:spPr bwMode="auto">
          <a:xfrm>
            <a:off x="765175" y="4651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3568" name="AutoShape 20" descr="https://kornilovschool.1mcg.ru/images/logo.svg"/>
          <p:cNvSpPr>
            <a:spLocks noChangeAspect="1" noChangeArrowheads="1"/>
          </p:cNvSpPr>
          <p:nvPr/>
        </p:nvSpPr>
        <p:spPr bwMode="auto">
          <a:xfrm>
            <a:off x="917575" y="6175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3569" name="AutoShape 22" descr="https://kornilovschool.1mcg.ru/images/logo.svg"/>
          <p:cNvSpPr>
            <a:spLocks noChangeAspect="1" noChangeArrowheads="1"/>
          </p:cNvSpPr>
          <p:nvPr/>
        </p:nvSpPr>
        <p:spPr bwMode="auto">
          <a:xfrm>
            <a:off x="1069975" y="7699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3570" name="AutoShape 24" descr="https://kornilovschool.1mcg.ru/images/logo.svg"/>
          <p:cNvSpPr>
            <a:spLocks noChangeAspect="1" noChangeArrowheads="1"/>
          </p:cNvSpPr>
          <p:nvPr/>
        </p:nvSpPr>
        <p:spPr bwMode="auto">
          <a:xfrm>
            <a:off x="1222375" y="9223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3571" name="AutoShape 26" descr="https://kornilovschool.1mcg.ru/images/logo.svg">
            <a:hlinkClick r:id="rId7"/>
          </p:cNvPr>
          <p:cNvSpPr>
            <a:spLocks noChangeAspect="1" noChangeArrowheads="1"/>
          </p:cNvSpPr>
          <p:nvPr/>
        </p:nvSpPr>
        <p:spPr bwMode="auto">
          <a:xfrm>
            <a:off x="155575" y="-280988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3572" name="AutoShape 28" descr="https://kornilovschool.1mcg.ru/images/logo.svg">
            <a:hlinkClick r:id="rId7"/>
          </p:cNvPr>
          <p:cNvSpPr>
            <a:spLocks noChangeAspect="1" noChangeArrowheads="1"/>
          </p:cNvSpPr>
          <p:nvPr/>
        </p:nvSpPr>
        <p:spPr bwMode="auto">
          <a:xfrm>
            <a:off x="307975" y="-128588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3573" name="AutoShape 30" descr="https://kornilovschool.1mcg.ru/images/logo.svg">
            <a:hlinkClick r:id="rId7"/>
          </p:cNvPr>
          <p:cNvSpPr>
            <a:spLocks noChangeAspect="1" noChangeArrowheads="1"/>
          </p:cNvSpPr>
          <p:nvPr/>
        </p:nvSpPr>
        <p:spPr bwMode="auto">
          <a:xfrm>
            <a:off x="460375" y="23813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3574" name="AutoShape 32" descr="https://kornilovschool.1mcg.ru/images/logo.svg"/>
          <p:cNvSpPr>
            <a:spLocks noChangeAspect="1" noChangeArrowheads="1"/>
          </p:cNvSpPr>
          <p:nvPr/>
        </p:nvSpPr>
        <p:spPr bwMode="auto">
          <a:xfrm>
            <a:off x="1374775" y="10747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pic>
        <p:nvPicPr>
          <p:cNvPr id="5153" name="Picture 33" descr="C:\Users\ShvakovaEA\Desktop\logo_NARFU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708400" y="4800600"/>
            <a:ext cx="1046163" cy="784225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  <a:extLst/>
        </p:spPr>
      </p:pic>
      <p:pic>
        <p:nvPicPr>
          <p:cNvPr id="23576" name="Picture 36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124075" y="5867400"/>
            <a:ext cx="1212850" cy="62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77" name="AutoShape 38" descr="https://kornilovschool.1mcg.ru/images/logo.svg"/>
          <p:cNvSpPr>
            <a:spLocks noChangeAspect="1" noChangeArrowheads="1"/>
          </p:cNvSpPr>
          <p:nvPr/>
        </p:nvSpPr>
        <p:spPr bwMode="auto">
          <a:xfrm>
            <a:off x="1527175" y="12271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pic>
        <p:nvPicPr>
          <p:cNvPr id="23578" name="Picture 39" descr="C:\Users\ShvakovaEA\Desktop\pedkolledg.jp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8180388" y="4813300"/>
            <a:ext cx="869950" cy="69215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23579" name="Picture 43" descr="C:\Users\ShvakovaEA\Desktop\logo.png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7415213" y="4149725"/>
            <a:ext cx="1428750" cy="574675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23580" name="Picture 44" descr="C:\Users\ShvakovaEA\Desktop\logo.jp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3635375" y="5873750"/>
            <a:ext cx="2525713" cy="677863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23581" name="Picture 45" descr="C:\Users\ShvakovaEA\Desktop\logo.png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155575" y="2517775"/>
            <a:ext cx="1804988" cy="606425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23582" name="Picture 46" descr="C:\Users\ShvakovaEA\Desktop\logotip-psi-layt-0967d2a9.jpg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8426450" y="1600200"/>
            <a:ext cx="623888" cy="623888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23583" name="Picture 48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6786563" y="5951538"/>
            <a:ext cx="990600" cy="6318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3584" name="Picture 49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7750175" y="2857500"/>
            <a:ext cx="1243013" cy="50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85" name="Picture 50"/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8081963" y="5746750"/>
            <a:ext cx="858837" cy="85725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23586" name="Picture 51"/>
          <p:cNvPicPr>
            <a:picLocks noChangeAspect="1" noChangeArrowheads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7650162" y="3479800"/>
            <a:ext cx="1290638" cy="5413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3587" name="Picture 52" descr="C:\Users\ShvakovaEA\Desktop\Untitппled-2-01.png"/>
          <p:cNvPicPr>
            <a:picLocks noChangeAspect="1" noChangeArrowheads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333375" y="4552950"/>
            <a:ext cx="2692400" cy="601663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</p:pic>
      <p:sp>
        <p:nvSpPr>
          <p:cNvPr id="37" name="TextBox 36"/>
          <p:cNvSpPr txBox="1"/>
          <p:nvPr/>
        </p:nvSpPr>
        <p:spPr>
          <a:xfrm>
            <a:off x="715963" y="150813"/>
            <a:ext cx="5243512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Book Antiqua" panose="02040602050305030304" pitchFamily="18" charset="0"/>
                <a:cs typeface="+mn-cs"/>
              </a:rPr>
              <a:t>Администрация города Архангельска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Book Antiqua" panose="02040602050305030304" pitchFamily="18" charset="0"/>
                <a:cs typeface="+mn-cs"/>
              </a:rPr>
              <a:t>Департамент образования</a:t>
            </a:r>
          </a:p>
        </p:txBody>
      </p:sp>
      <p:pic>
        <p:nvPicPr>
          <p:cNvPr id="23589" name="Picture 5"/>
          <p:cNvPicPr>
            <a:picLocks noChangeAspect="1" noChangeArrowheads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>
            <a:off x="68263" y="60325"/>
            <a:ext cx="792162" cy="887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" name="Прямоугольник 37"/>
          <p:cNvSpPr/>
          <p:nvPr/>
        </p:nvSpPr>
        <p:spPr>
          <a:xfrm>
            <a:off x="465088" y="638087"/>
            <a:ext cx="8701881" cy="120032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  <a:latin typeface="Book Antiqua" pitchFamily="18" charset="0"/>
              </a:rPr>
              <a:t>Организатор</a:t>
            </a:r>
            <a:r>
              <a:rPr lang="ru-RU" sz="3600" b="1" dirty="0" smtClean="0">
                <a:solidFill>
                  <a:srgbClr val="C00000"/>
                </a:solidFill>
              </a:rPr>
              <a:t> </a:t>
            </a:r>
            <a:r>
              <a:rPr lang="ru-RU" sz="3600" b="1" dirty="0" smtClean="0">
                <a:solidFill>
                  <a:srgbClr val="C00000"/>
                </a:solidFill>
                <a:latin typeface="Book Antiqua" pitchFamily="18" charset="0"/>
              </a:rPr>
              <a:t>Конференции - департамент образования</a:t>
            </a:r>
            <a:endParaRPr lang="ru-RU" sz="3600" b="1" dirty="0">
              <a:solidFill>
                <a:srgbClr val="C00000"/>
              </a:solidFill>
              <a:latin typeface="Book Antiqua" pitchFamily="18" charset="0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530621" y="1912144"/>
            <a:ext cx="7401719" cy="95410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r"/>
            <a:r>
              <a:rPr lang="ru-RU" sz="2800" b="1" dirty="0" smtClean="0">
                <a:solidFill>
                  <a:srgbClr val="001642"/>
                </a:solidFill>
                <a:latin typeface="Book Antiqua" pitchFamily="18" charset="0"/>
              </a:rPr>
              <a:t>Кураторы секционных</a:t>
            </a:r>
            <a:r>
              <a:rPr lang="ru-RU" sz="2800" b="1" dirty="0">
                <a:solidFill>
                  <a:srgbClr val="001642"/>
                </a:solidFill>
                <a:latin typeface="Book Antiqua" pitchFamily="18" charset="0"/>
              </a:rPr>
              <a:t> </a:t>
            </a:r>
            <a:r>
              <a:rPr lang="ru-RU" sz="2800" b="1" dirty="0" smtClean="0">
                <a:solidFill>
                  <a:srgbClr val="001642"/>
                </a:solidFill>
                <a:latin typeface="Book Antiqua" pitchFamily="18" charset="0"/>
              </a:rPr>
              <a:t>заседаний -  </a:t>
            </a:r>
            <a:r>
              <a:rPr lang="ru-RU" sz="2800" b="1" dirty="0">
                <a:solidFill>
                  <a:srgbClr val="001642"/>
                </a:solidFill>
                <a:latin typeface="Book Antiqua" pitchFamily="18" charset="0"/>
              </a:rPr>
              <a:t>о</a:t>
            </a:r>
            <a:r>
              <a:rPr lang="ru-RU" sz="2800" b="1" dirty="0" smtClean="0">
                <a:solidFill>
                  <a:srgbClr val="001642"/>
                </a:solidFill>
                <a:latin typeface="Book Antiqua" pitchFamily="18" charset="0"/>
              </a:rPr>
              <a:t>бразовательные организации  </a:t>
            </a:r>
            <a:endParaRPr lang="ru-RU" sz="2800" b="1" dirty="0">
              <a:solidFill>
                <a:srgbClr val="001642"/>
              </a:solidFill>
              <a:latin typeface="Book Antiqua" pitchFamily="18" charset="0"/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245268" y="2584977"/>
            <a:ext cx="7401719" cy="52322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r"/>
            <a:r>
              <a:rPr lang="ru-RU" sz="2800" b="1" dirty="0" smtClean="0">
                <a:solidFill>
                  <a:srgbClr val="001642"/>
                </a:solidFill>
                <a:latin typeface="Book Antiqua" pitchFamily="18" charset="0"/>
              </a:rPr>
              <a:t> </a:t>
            </a:r>
            <a:endParaRPr lang="ru-RU" sz="2800" b="1" dirty="0">
              <a:solidFill>
                <a:srgbClr val="001642"/>
              </a:solidFill>
              <a:latin typeface="Book Antiqua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578</TotalTime>
  <Words>414</Words>
  <Application>Microsoft Office PowerPoint</Application>
  <PresentationFormat>Экран (4:3)</PresentationFormat>
  <Paragraphs>159</Paragraphs>
  <Slides>11</Slides>
  <Notes>2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Применение и развитие технологий и методик работы  с результатами оценки  качества образования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Сергеевна Вашуткина</dc:creator>
  <cp:lastModifiedBy>Анастасия Сергеевна Илатовская</cp:lastModifiedBy>
  <cp:revision>58</cp:revision>
  <dcterms:created xsi:type="dcterms:W3CDTF">2021-06-24T07:43:34Z</dcterms:created>
  <dcterms:modified xsi:type="dcterms:W3CDTF">2021-06-25T10:57:58Z</dcterms:modified>
</cp:coreProperties>
</file>