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4" r:id="rId2"/>
    <p:sldId id="394" r:id="rId3"/>
    <p:sldId id="385" r:id="rId4"/>
    <p:sldId id="403" r:id="rId5"/>
    <p:sldId id="404" r:id="rId6"/>
    <p:sldId id="406" r:id="rId7"/>
    <p:sldId id="405" r:id="rId8"/>
    <p:sldId id="409" r:id="rId9"/>
    <p:sldId id="410" r:id="rId10"/>
    <p:sldId id="407" r:id="rId11"/>
    <p:sldId id="408" r:id="rId12"/>
    <p:sldId id="411" r:id="rId13"/>
    <p:sldId id="412" r:id="rId14"/>
    <p:sldId id="414" r:id="rId15"/>
    <p:sldId id="415" r:id="rId16"/>
    <p:sldId id="416" r:id="rId17"/>
    <p:sldId id="427" r:id="rId18"/>
    <p:sldId id="428" r:id="rId19"/>
    <p:sldId id="419" r:id="rId20"/>
    <p:sldId id="418" r:id="rId21"/>
    <p:sldId id="424" r:id="rId22"/>
    <p:sldId id="417" r:id="rId23"/>
    <p:sldId id="420" r:id="rId24"/>
    <p:sldId id="423" r:id="rId25"/>
    <p:sldId id="422" r:id="rId26"/>
    <p:sldId id="425" r:id="rId27"/>
    <p:sldId id="426" r:id="rId28"/>
    <p:sldId id="429" r:id="rId29"/>
    <p:sldId id="430" r:id="rId30"/>
    <p:sldId id="359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00"/>
    <a:srgbClr val="4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8" autoAdjust="0"/>
    <p:restoredTop sz="94660"/>
  </p:normalViewPr>
  <p:slideViewPr>
    <p:cSldViewPr snapToGrid="0">
      <p:cViewPr>
        <p:scale>
          <a:sx n="90" d="100"/>
          <a:sy n="90" d="100"/>
        </p:scale>
        <p:origin x="-1548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00BA-17B1-4494-A56F-E3163FACA4BD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45D5-E583-42D6-8B87-6901BA7EE07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8256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00BA-17B1-4494-A56F-E3163FACA4BD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45D5-E583-42D6-8B87-6901BA7EE07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2069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00BA-17B1-4494-A56F-E3163FACA4BD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45D5-E583-42D6-8B87-6901BA7EE07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040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00BA-17B1-4494-A56F-E3163FACA4BD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45D5-E583-42D6-8B87-6901BA7EE07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115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00BA-17B1-4494-A56F-E3163FACA4BD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45D5-E583-42D6-8B87-6901BA7EE07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1231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00BA-17B1-4494-A56F-E3163FACA4BD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45D5-E583-42D6-8B87-6901BA7EE07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4561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00BA-17B1-4494-A56F-E3163FACA4BD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45D5-E583-42D6-8B87-6901BA7EE07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4754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00BA-17B1-4494-A56F-E3163FACA4BD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45D5-E583-42D6-8B87-6901BA7EE07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1140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00BA-17B1-4494-A56F-E3163FACA4BD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45D5-E583-42D6-8B87-6901BA7EE07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4917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00BA-17B1-4494-A56F-E3163FACA4BD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45D5-E583-42D6-8B87-6901BA7EE07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267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00BA-17B1-4494-A56F-E3163FACA4BD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45D5-E583-42D6-8B87-6901BA7EE07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055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9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000BA-17B1-4494-A56F-E3163FACA4BD}" type="datetimeFigureOut">
              <a:rPr lang="ru-RU" smtClean="0"/>
              <a:pPr/>
              <a:t>15.01.2021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745D5-E583-42D6-8B87-6901BA7EE07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285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vanyushanikis\Рабочий стол\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9766" y="131712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1535753" y="1640793"/>
            <a:ext cx="9256541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996733" y="1614529"/>
            <a:ext cx="10386975" cy="3411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Ремонт объектов дорожной инфраструктуры</a:t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рамках национального проекта </a:t>
            </a:r>
            <a:b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«Безопасные и качественные автомобильные дороги» </a:t>
            </a:r>
            <a:b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2020 году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821723" y="5838093"/>
            <a:ext cx="5169876" cy="10199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</a:t>
            </a: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Архангельск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2021 год</a:t>
            </a:r>
            <a:endParaRPr kumimoji="0" lang="ru-RU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17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9766" y="131711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98325" y="448424"/>
            <a:ext cx="298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endParaRPr lang="ru-RU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88758" y="1272180"/>
            <a:ext cx="11012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356864" y="5202557"/>
            <a:ext cx="9787262" cy="712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0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Отремонтированный в 2020 году за счет дополнительных 300 млн. рублей участок дороги по ул</a:t>
            </a:r>
            <a:r>
              <a:rPr lang="ru-RU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Бадигина</a:t>
            </a:r>
            <a:r>
              <a:rPr lang="ru-RU" sz="20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от ул. Гагарина до ул. </a:t>
            </a:r>
            <a:r>
              <a:rPr lang="ru-RU" sz="20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Розинга</a:t>
            </a: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053" name="Picture 5" descr="\\cfs2\DTS\Тропина Н.Н\300 МЛН КАРТЫ БКАД 2020\фото 300 млн\Бадигина ПОСЛ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24295"/>
            <a:ext cx="5453198" cy="26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\\cfs2\DTS\Тропина Н.Н\300 МЛН КАРТЫ БКАД 2020\фото 300 млн\Бадигина Д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27" y="1724295"/>
            <a:ext cx="5784286" cy="263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15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9766" y="131711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98325" y="448424"/>
            <a:ext cx="298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endParaRPr lang="ru-RU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88758" y="1272180"/>
            <a:ext cx="11012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356864" y="5202557"/>
            <a:ext cx="9787262" cy="712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Отремонтированный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за счет дополнительных 300 млн. рублей участок дороги по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наб. Северной Двины от ул. Урицкого до ул. Р. Люксембург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\\cfs2\DTS\Тропина Н.Н\300 МЛН КАРТЫ БКАД 2020\фото 300 млн\Наб сев.Двины от Урицкого до Р. Люксембург ДО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6" r="17938"/>
          <a:stretch/>
        </p:blipFill>
        <p:spPr bwMode="auto">
          <a:xfrm>
            <a:off x="996734" y="1360968"/>
            <a:ext cx="5347844" cy="30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cfs2\DTS\Тропина Н.Н\300 МЛН КАРТЫ БКАД 2020\фото 300 млн\Наб сев.Двины от Урицкого до Р. Люксембург ПОСЛ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383" y="1497345"/>
            <a:ext cx="5443241" cy="289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36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vanyushanikis\Рабочий стол\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9766" y="131712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1535753" y="1640793"/>
            <a:ext cx="9256541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996733" y="1614529"/>
            <a:ext cx="10386975" cy="3411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0" algn="ctr">
              <a:lnSpc>
                <a:spcPct val="120000"/>
              </a:lnSpc>
              <a:spcBef>
                <a:spcPct val="0"/>
              </a:spcBef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Ремонт объектов дорожной инфраструктуры</a:t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 счет дополнительно выделенных средств в размере </a:t>
            </a:r>
          </a:p>
          <a:p>
            <a:pPr lvl="0" algn="ctr">
              <a:lnSpc>
                <a:spcPct val="120000"/>
              </a:lnSpc>
              <a:spcBef>
                <a:spcPct val="0"/>
              </a:spcBef>
              <a:defRPr/>
            </a:pP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200 млн. рублей </a:t>
            </a:r>
          </a:p>
          <a:p>
            <a:pPr lvl="0" algn="ctr">
              <a:lnSpc>
                <a:spcPct val="120000"/>
              </a:lnSpc>
              <a:spcBef>
                <a:spcPct val="0"/>
              </a:spcBef>
              <a:defRPr/>
            </a:pP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( 150 млн. руб. из областного бюджета + 50 млн. руб. из городского бюджета)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821723" y="5838093"/>
            <a:ext cx="5169876" cy="10199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</a:t>
            </a: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Архангельск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2021 год</a:t>
            </a:r>
            <a:endParaRPr kumimoji="0" lang="ru-RU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2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vanyushanikis\Рабочий стол\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9766" y="131712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844062" y="734095"/>
            <a:ext cx="6844625" cy="517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 2" pitchFamily="18" charset="2"/>
              <a:buNone/>
            </a:pPr>
            <a:endParaRPr lang="ru-RU" dirty="0" smtClean="0"/>
          </a:p>
          <a:p>
            <a:pPr>
              <a:lnSpc>
                <a:spcPct val="150000"/>
              </a:lnSpc>
              <a:buFont typeface="Wingdings 2" pitchFamily="18" charset="2"/>
              <a:buNone/>
            </a:pPr>
            <a:r>
              <a:rPr lang="ru-RU" dirty="0" smtClean="0">
                <a:latin typeface="Arial" charset="0"/>
              </a:rPr>
              <a:t>  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11680" y="5715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4000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44062" y="1438463"/>
            <a:ext cx="105087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дополнительно выделенных средств из областного и городского бюджета в размере 200 млн. рублей (150 млн. руб. из областного бюджета + 50 млн. руб. городского бюджета) отремонтировано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93 463 м</a:t>
            </a:r>
            <a:r>
              <a:rPr lang="ru-RU" sz="2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дорожного полотна путем устройства нового асфальтобетонного покрытия и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10 000 м</a:t>
            </a:r>
            <a:r>
              <a:rPr lang="ru-RU" sz="2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тротуаров. </a:t>
            </a:r>
            <a:endPara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дополнительно выделенных средств в размере 200 млн. рублей заключено 3 муниципальных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контракта.</a:t>
            </a:r>
            <a:endParaRPr lang="ru-RU" sz="25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03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9766" y="131710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 smtClean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  <a:p>
            <a:endParaRPr lang="ru-RU" sz="2800" dirty="0" smtClean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  <a:p>
            <a:endParaRPr lang="ru-RU" sz="2800" dirty="0" smtClean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  <a:p>
            <a:endParaRPr lang="ru-RU" sz="2800" dirty="0" smtClean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  <a:p>
            <a:endParaRPr lang="ru-RU" sz="2800" dirty="0" smtClean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  <a:p>
            <a:endParaRPr lang="ru-RU" sz="2800" dirty="0" smtClean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  <a:p>
            <a:r>
              <a:rPr lang="ru-RU" sz="2800" dirty="0" smtClean="0">
                <a:solidFill>
                  <a:schemeClr val="tx1"/>
                </a:solidFill>
              </a:rPr>
              <a:t>        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тротуаров 10 000 м².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98325" y="448424"/>
            <a:ext cx="298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endParaRPr lang="ru-RU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88758" y="1272180"/>
            <a:ext cx="11012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44009" y="325313"/>
            <a:ext cx="10122196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ЛОТ №1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 муниципальный контракт № 20000197 от 22.06.2020 с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ООО«Севзапдорстрой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 сумму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107 535 420, 23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работ по ремонту дорог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45 803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5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Перечень объектов ремонта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353894"/>
              </p:ext>
            </p:extLst>
          </p:nvPr>
        </p:nvGraphicFramePr>
        <p:xfrm>
          <a:off x="1403497" y="3636335"/>
          <a:ext cx="9175897" cy="1838355"/>
        </p:xfrm>
        <a:graphic>
          <a:graphicData uri="http://schemas.openxmlformats.org/drawingml/2006/table">
            <a:tbl>
              <a:tblPr/>
              <a:tblGrid>
                <a:gridCol w="1149371"/>
                <a:gridCol w="8026526"/>
              </a:tblGrid>
              <a:tr h="467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объекта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593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Галушина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участке от пр. Московского до ул.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Карпогорской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2926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наб. Северной Двины от ул. Розы Люксембург до ул. И. Кронштадтского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593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пр. Троицкий от ул. Воскресенская до ул. И. Кронштадтского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593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пр. Обводный канал на участке от ул.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Выучейского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ул. Урицкого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550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330" y="131710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 smtClean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  <a:p>
            <a:endParaRPr lang="ru-RU" sz="2800" dirty="0" smtClean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  <a:p>
            <a:endParaRPr lang="ru-RU" sz="2800" dirty="0" smtClean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  <a:p>
            <a:endParaRPr lang="ru-RU" sz="2800" dirty="0" smtClean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  <a:p>
            <a:endParaRPr lang="ru-RU" sz="2800" dirty="0" smtClean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  <a:p>
            <a:endParaRPr lang="ru-RU" sz="2800" dirty="0" smtClean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  <a:p>
            <a:r>
              <a:rPr lang="ru-RU" sz="2800" dirty="0" smtClean="0">
                <a:solidFill>
                  <a:schemeClr val="tx1"/>
                </a:solidFill>
              </a:rPr>
              <a:t>         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98325" y="448424"/>
            <a:ext cx="298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endParaRPr lang="ru-RU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88758" y="1272180"/>
            <a:ext cx="11012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44009" y="325313"/>
            <a:ext cx="10313582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ЛОТ №2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Заключен муниципальный контракт № 2000020751 от 29.06.2020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"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Севдорстройсервис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на сумму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50 458 626,21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работ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26 000 м</a:t>
            </a:r>
            <a:r>
              <a:rPr lang="ru-RU" sz="2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Перечень объектов ремонта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954140"/>
              </p:ext>
            </p:extLst>
          </p:nvPr>
        </p:nvGraphicFramePr>
        <p:xfrm>
          <a:off x="1403497" y="3636335"/>
          <a:ext cx="9750056" cy="1479012"/>
        </p:xfrm>
        <a:graphic>
          <a:graphicData uri="http://schemas.openxmlformats.org/drawingml/2006/table">
            <a:tbl>
              <a:tblPr/>
              <a:tblGrid>
                <a:gridCol w="1221290"/>
                <a:gridCol w="8528766"/>
              </a:tblGrid>
              <a:tr h="467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объекта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593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Кировская (4 участка картами)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2926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</a:t>
                      </a:r>
                      <a:r>
                        <a:rPr lang="ru-RU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Теснанова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от здания № 1, корп. 3, стр. 1 по </a:t>
                      </a:r>
                      <a:r>
                        <a:rPr lang="ru-RU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Талажскому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шоссе до </a:t>
                      </a:r>
                      <a:r>
                        <a:rPr lang="ru-RU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-д </a:t>
                      </a:r>
                      <a:r>
                        <a:rPr lang="ru-RU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Бадигина</a:t>
                      </a:r>
                      <a:endParaRPr lang="ru-RU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593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Кольская от ул. Ильича до ул. Партизанская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170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330" y="131710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 smtClean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  <a:p>
            <a:endParaRPr lang="ru-RU" sz="2800" dirty="0" smtClean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  <a:p>
            <a:endParaRPr lang="ru-RU" sz="2800" dirty="0" smtClean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  <a:p>
            <a:endParaRPr lang="ru-RU" sz="2800" dirty="0" smtClean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  <a:p>
            <a:endParaRPr lang="ru-RU" sz="2800" dirty="0" smtClean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  <a:p>
            <a:endParaRPr lang="ru-RU" sz="2800" dirty="0" smtClean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  <a:p>
            <a:r>
              <a:rPr lang="ru-RU" sz="2800" dirty="0" smtClean="0">
                <a:solidFill>
                  <a:schemeClr val="tx1"/>
                </a:solidFill>
              </a:rPr>
              <a:t>         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98325" y="448424"/>
            <a:ext cx="298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endParaRPr lang="ru-RU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88758" y="1272180"/>
            <a:ext cx="11012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44009" y="325313"/>
            <a:ext cx="1031358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ЛОТ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№3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 муниципальный контракт № 20000225 от 14.07.2020 года ООО "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Помордорстрой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на сумму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42 000 000,00 руб. </a:t>
            </a:r>
            <a:endParaRPr lang="ru-R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работ 21 660 м</a:t>
            </a:r>
            <a:r>
              <a:rPr lang="ru-RU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Перечень объектов ремонта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347208"/>
              </p:ext>
            </p:extLst>
          </p:nvPr>
        </p:nvGraphicFramePr>
        <p:xfrm>
          <a:off x="1403497" y="3636335"/>
          <a:ext cx="9750056" cy="1771246"/>
        </p:xfrm>
        <a:graphic>
          <a:graphicData uri="http://schemas.openxmlformats.org/drawingml/2006/table">
            <a:tbl>
              <a:tblPr/>
              <a:tblGrid>
                <a:gridCol w="1221290"/>
                <a:gridCol w="8528766"/>
              </a:tblGrid>
              <a:tr h="467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объекта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593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</a:t>
                      </a:r>
                      <a:r>
                        <a:rPr lang="ru-RU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Белогорская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 ул. Силикатчиков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2926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Карла Либкнехта от наб. Сев. Двины до просп. Ломоносова</a:t>
                      </a:r>
                      <a:endParaRPr lang="ru-RU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688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пр. Ломоносова от ул. Смольный Буян до ул. Урицкого</a:t>
                      </a:r>
                    </a:p>
                  </a:txBody>
                  <a:tcPr marL="8368" marR="8368" marT="8368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Мира от ул. Матросова до дома №1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713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9766" y="131711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98325" y="448424"/>
            <a:ext cx="298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endParaRPr lang="ru-RU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88758" y="1272180"/>
            <a:ext cx="11012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356864" y="5202557"/>
            <a:ext cx="9787262" cy="712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ул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Галушина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участке от пр. Московского до ул.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Карпогорской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4"/>
          <a:srcRect l="669" t="11190" r="18974" b="41429"/>
          <a:stretch/>
        </p:blipFill>
        <p:spPr bwMode="auto">
          <a:xfrm>
            <a:off x="776178" y="1497345"/>
            <a:ext cx="5419046" cy="28930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5"/>
          <a:srcRect l="22112" t="10593" r="1"/>
          <a:stretch/>
        </p:blipFill>
        <p:spPr bwMode="auto">
          <a:xfrm>
            <a:off x="6196804" y="1497345"/>
            <a:ext cx="5041810" cy="28930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035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80783" y="131710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98325" y="448424"/>
            <a:ext cx="298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endParaRPr lang="ru-RU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88758" y="1272180"/>
            <a:ext cx="11012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356864" y="5202557"/>
            <a:ext cx="9787262" cy="712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ул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Карла Либкнехта от наб. Сев. Двины до просп. Ломоносова</a:t>
            </a:r>
          </a:p>
        </p:txBody>
      </p:sp>
      <p:pic>
        <p:nvPicPr>
          <p:cNvPr id="12" name="Рисунок 11"/>
          <p:cNvPicPr/>
          <p:nvPr/>
        </p:nvPicPr>
        <p:blipFill rotWithShape="1">
          <a:blip r:embed="rId4"/>
          <a:srcRect t="2906" r="9430"/>
          <a:stretch/>
        </p:blipFill>
        <p:spPr>
          <a:xfrm>
            <a:off x="870237" y="1486473"/>
            <a:ext cx="5225764" cy="2819713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 rotWithShape="1">
          <a:blip r:embed="rId5"/>
          <a:srcRect l="-1045" t="27144" r="4717" b="-205"/>
          <a:stretch/>
        </p:blipFill>
        <p:spPr>
          <a:xfrm>
            <a:off x="5973135" y="1486473"/>
            <a:ext cx="4989032" cy="281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0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vanyushanikis\Рабочий стол\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9766" y="131712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1535753" y="1640793"/>
            <a:ext cx="9256541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996733" y="1614529"/>
            <a:ext cx="10386975" cy="3411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устройству нового асфальтобетонного покрытия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Мостостроителей на участке от Окружного шоссе до моста через реку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Юрас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821723" y="5838093"/>
            <a:ext cx="5169876" cy="10199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</a:t>
            </a: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Архангельск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2021 год</a:t>
            </a:r>
            <a:endParaRPr kumimoji="0" lang="ru-RU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7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vanyushanikis\Рабочий стол\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9766" y="131712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844062" y="734095"/>
            <a:ext cx="6844625" cy="517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 2" pitchFamily="18" charset="2"/>
              <a:buNone/>
            </a:pPr>
            <a:endParaRPr lang="ru-RU" dirty="0" smtClean="0"/>
          </a:p>
          <a:p>
            <a:pPr>
              <a:lnSpc>
                <a:spcPct val="150000"/>
              </a:lnSpc>
              <a:buFont typeface="Wingdings 2" pitchFamily="18" charset="2"/>
              <a:buNone/>
            </a:pPr>
            <a:r>
              <a:rPr lang="ru-RU" dirty="0" smtClean="0">
                <a:latin typeface="Arial" charset="0"/>
              </a:rPr>
              <a:t>  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11680" y="5715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4000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44062" y="1438463"/>
            <a:ext cx="105087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2020 году выполнены работы по ремонту асфальтобетонного покрытия городских дорог и улиц в рамках национального проекта БКАД протяженностью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19,11 км.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общей площадью порядка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212,7 тыс. м2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данные цели было предусмотрено финансирование в размере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493 млн. руб. </a:t>
            </a:r>
          </a:p>
          <a:p>
            <a:pPr algn="just"/>
            <a:endParaRPr lang="ru-R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них: </a:t>
            </a:r>
          </a:p>
          <a:p>
            <a:pPr algn="just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361 млн. руб. – из федерального бюджета;</a:t>
            </a:r>
          </a:p>
          <a:p>
            <a:pPr algn="just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из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областного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бюджета;</a:t>
            </a:r>
          </a:p>
          <a:p>
            <a:pPr algn="just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 млн. руб. – из городского бюджета.</a:t>
            </a:r>
          </a:p>
          <a:p>
            <a:endPara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1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vanyushanikis\Рабочий стол\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9766" y="131712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844062" y="734095"/>
            <a:ext cx="6844625" cy="517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 2" pitchFamily="18" charset="2"/>
              <a:buNone/>
            </a:pPr>
            <a:endParaRPr lang="ru-RU" dirty="0" smtClean="0"/>
          </a:p>
          <a:p>
            <a:pPr>
              <a:lnSpc>
                <a:spcPct val="150000"/>
              </a:lnSpc>
              <a:buFont typeface="Wingdings 2" pitchFamily="18" charset="2"/>
              <a:buNone/>
            </a:pPr>
            <a:r>
              <a:rPr lang="ru-RU" dirty="0" smtClean="0">
                <a:latin typeface="Arial" charset="0"/>
              </a:rPr>
              <a:t>  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11680" y="5715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4000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44062" y="1438463"/>
            <a:ext cx="105087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субсидий бюджетам муниципальных районов и городских округов Архангельской области на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мероприятий по ремонту автомобильных дорог общего пользования местного значения муниципальных образований Архангельской области, обеспечивающих подъезд к территориям садоводческих и огороднических некоммерческих товариществ в летний период 2020 года выполнены работы по устройству нового асфальтобетонного покрытия ул. Мостостроителей на участке от Окружного шоссе до моста через реку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Юрас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автодороги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1,0 км. 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проезжей части  -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7200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площадь тротуара -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1500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стоимость работ составила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17 437 310,00 рублей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271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9766" y="131711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98325" y="448424"/>
            <a:ext cx="298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endParaRPr lang="ru-RU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88758" y="1272180"/>
            <a:ext cx="11012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356864" y="5202557"/>
            <a:ext cx="9787262" cy="712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Мостостроителей на участке от Окружного шоссе до моста через реку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Юрас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\\cfs2\DTS\Потемкина Н.Н\мостостроителей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12330"/>
            <a:ext cx="4815889" cy="342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5"/>
          <a:srcRect l="2" t="17701" r="34840" b="28276"/>
          <a:stretch/>
        </p:blipFill>
        <p:spPr bwMode="auto">
          <a:xfrm>
            <a:off x="871867" y="1412331"/>
            <a:ext cx="5224133" cy="3425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932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vanyushanikis\Рабочий стол\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9766" y="131712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1535752" y="1614529"/>
            <a:ext cx="9847955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996733" y="1614529"/>
            <a:ext cx="10386975" cy="3411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дворовой территории и проезда к ней –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вдоль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домов № 17 и 19 по ул. Гайдара 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821723" y="5838093"/>
            <a:ext cx="5169876" cy="10199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</a:t>
            </a: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Архангельск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2021 год</a:t>
            </a:r>
            <a:endParaRPr kumimoji="0" lang="ru-RU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05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vanyushanikis\Рабочий стол\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9766" y="131712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844062" y="734095"/>
            <a:ext cx="6844625" cy="517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 2" pitchFamily="18" charset="2"/>
              <a:buNone/>
            </a:pPr>
            <a:endParaRPr lang="ru-RU" dirty="0" smtClean="0"/>
          </a:p>
          <a:p>
            <a:pPr>
              <a:lnSpc>
                <a:spcPct val="150000"/>
              </a:lnSpc>
              <a:buFont typeface="Wingdings 2" pitchFamily="18" charset="2"/>
              <a:buNone/>
            </a:pPr>
            <a:r>
              <a:rPr lang="ru-RU" dirty="0" smtClean="0">
                <a:latin typeface="Arial" charset="0"/>
              </a:rPr>
              <a:t>  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11680" y="5715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4000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12320" y="1232990"/>
            <a:ext cx="1102832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 от 19 октября 2020 года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20000390 с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подрядной организацией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выполнение ремонтных работ -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АВА групп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</a:p>
          <a:p>
            <a:endPara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Общая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работ составит по контракту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1 562 151, 99 рублей.</a:t>
            </a: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Общая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805 м2.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5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91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9766" y="131711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98325" y="448424"/>
            <a:ext cx="298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endParaRPr lang="ru-RU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88758" y="1272180"/>
            <a:ext cx="11012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996733" y="5202557"/>
            <a:ext cx="10614019" cy="712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120000"/>
              </a:lnSpc>
              <a:spcBef>
                <a:spcPct val="0"/>
              </a:spcBef>
              <a:defRPr/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дворовой территории и проезда к ней –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вдоль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домов № 17 и 19 по ул. Гайдара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PotemkinaNN\Downloads\изображение_viber_2021-01-15_15-24-49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121" y="630523"/>
            <a:ext cx="6223590" cy="466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32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vanyushanikis\Рабочий стол\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9766" y="131712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1535753" y="1640793"/>
            <a:ext cx="9256541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120916" y="1663818"/>
            <a:ext cx="10571490" cy="3411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Таким образом, в 2020 году</a:t>
            </a:r>
            <a:r>
              <a:rPr lang="ru-RU" sz="16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</a:p>
          <a:p>
            <a:pPr indent="450215" algn="just">
              <a:spcAft>
                <a:spcPts val="0"/>
              </a:spcAft>
            </a:pPr>
            <a:endParaRPr lang="ru-RU" sz="6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2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Общая </a:t>
            </a:r>
            <a:r>
              <a:rPr lang="ru-RU" sz="1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протяженность отремонтированных дорог составляет порядка 50 км</a:t>
            </a:r>
            <a:r>
              <a:rPr lang="ru-RU" sz="12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12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2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Общая </a:t>
            </a:r>
            <a:r>
              <a:rPr lang="ru-RU" sz="1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протяженность отремонтированных тротуаров порядка 19 км</a:t>
            </a:r>
            <a:r>
              <a:rPr lang="ru-RU" sz="12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12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2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Общая </a:t>
            </a:r>
            <a:r>
              <a:rPr lang="ru-RU" sz="1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сумма выделенных на ремонт дорожной сети более 1 млрд. руб</a:t>
            </a:r>
            <a:r>
              <a:rPr lang="ru-RU" sz="12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12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821723" y="5838093"/>
            <a:ext cx="5169876" cy="10199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</a:t>
            </a: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Архангельск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2021 год</a:t>
            </a:r>
            <a:endParaRPr kumimoji="0" lang="ru-RU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84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vanyushanikis\Рабочий стол\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9766" y="131712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1535753" y="1640793"/>
            <a:ext cx="9256541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996733" y="1614529"/>
            <a:ext cx="10386975" cy="3411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Планы ремонта объектов дорожной инфраструктуры</a:t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рамках национального проекта </a:t>
            </a:r>
            <a:b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«Безопасные и качественные автомобильные дороги» </a:t>
            </a:r>
            <a:b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2021 году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821723" y="5838093"/>
            <a:ext cx="5169876" cy="10199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</a:t>
            </a: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Архангельск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2021 год</a:t>
            </a:r>
            <a:endParaRPr kumimoji="0" lang="ru-RU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83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9222" y="131710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98325" y="448424"/>
            <a:ext cx="298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endParaRPr lang="ru-RU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88758" y="1272180"/>
            <a:ext cx="11012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6056" y="325313"/>
            <a:ext cx="111854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объектов ремонта, запланированных на 2021 год</a:t>
            </a:r>
          </a:p>
          <a:p>
            <a:pPr algn="ctr"/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937820"/>
              </p:ext>
            </p:extLst>
          </p:nvPr>
        </p:nvGraphicFramePr>
        <p:xfrm>
          <a:off x="1648047" y="961740"/>
          <a:ext cx="9037674" cy="5463521"/>
        </p:xfrm>
        <a:graphic>
          <a:graphicData uri="http://schemas.openxmlformats.org/drawingml/2006/table">
            <a:tbl>
              <a:tblPr firstRow="1" firstCol="1" bandRow="1"/>
              <a:tblGrid>
                <a:gridCol w="446567"/>
                <a:gridCol w="5316279"/>
                <a:gridCol w="1658679"/>
                <a:gridCol w="1616149"/>
              </a:tblGrid>
              <a:tr h="4209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участка автомобильной дороги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Протяженность, км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Стоимость с НДС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7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ул. Вологодская от наб. Северной Двины до просп. Обводный канал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1,19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46 106 134,80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7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ул. Магистральная от ул. Тяговая до Архангельского шоссе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1,33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40 829 223,60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81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Маймаксанское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шоссе от ул. Советская до ул. Мостовая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0,69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25 100 997,60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7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ул. Маяковского от наб.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Г.Седова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до дома № 66 по ул. Маяковского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1,55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52 286 648,40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7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ул. Победы от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Маймаксанского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шоссе до ул. Капитана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Хромцова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7,24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262 621 305,60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7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ул. Беломорской Флотилии от пр. Никольский до наб. Георгия Седова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0,34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17 047 760,40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80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ул. Гайдара от ул. Нагорная до ул. Наб. Северной Двины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1,69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63 221 400,00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7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ул. Мещерского от ул. Советская до ул. Адмирала Кузнецова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0,46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16 319 654,40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5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ул.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Русанова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от пр. Ленинградский до Окружного шоссе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0,95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25 728 228,00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7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ул. Шабалина от просп. Обводный Канал до ул. Воскресенская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1,42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46 544 043,60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0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ул. Садовая от пр. Ломоносова до проезда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Приорова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1,14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27 701 106,00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707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623 506 502,40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58" marR="455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45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74324" y="131711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98325" y="448424"/>
            <a:ext cx="298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endParaRPr lang="ru-RU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88758" y="1272180"/>
            <a:ext cx="11012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913079" y="4758070"/>
            <a:ext cx="10648113" cy="712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0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ул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Мещерского от ул. Советская до ул. Адмирала Кузнецова</a:t>
            </a:r>
            <a:endParaRPr lang="ru-RU" sz="2000" dirty="0">
              <a:ea typeface="Calibri"/>
              <a:cs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325" y="916240"/>
            <a:ext cx="5652511" cy="333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33" y="916239"/>
            <a:ext cx="5343302" cy="333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47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9766" y="131711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98325" y="448424"/>
            <a:ext cx="298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endParaRPr lang="ru-RU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88758" y="1272180"/>
            <a:ext cx="11012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771943" y="5045184"/>
            <a:ext cx="10648113" cy="712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ул.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Беломорской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Флотилии от пр. Никольский до наб. Георгия Седова</a:t>
            </a:r>
            <a:endParaRPr lang="ru-RU" sz="2000" dirty="0">
              <a:ea typeface="Calibri"/>
              <a:cs typeface="Times New Roman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892" y="800396"/>
            <a:ext cx="5521669" cy="345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4" t="849"/>
          <a:stretch/>
        </p:blipFill>
        <p:spPr bwMode="auto">
          <a:xfrm>
            <a:off x="996733" y="800396"/>
            <a:ext cx="4844889" cy="348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44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9766" y="131711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98325" y="448424"/>
            <a:ext cx="298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endParaRPr lang="ru-RU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88758" y="1272180"/>
            <a:ext cx="11012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20091" y="325313"/>
            <a:ext cx="79564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объектов ремонта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012075"/>
              </p:ext>
            </p:extLst>
          </p:nvPr>
        </p:nvGraphicFramePr>
        <p:xfrm>
          <a:off x="1591294" y="1104497"/>
          <a:ext cx="8787739" cy="4753797"/>
        </p:xfrm>
        <a:graphic>
          <a:graphicData uri="http://schemas.openxmlformats.org/drawingml/2006/table">
            <a:tbl>
              <a:tblPr/>
              <a:tblGrid>
                <a:gridCol w="920762"/>
                <a:gridCol w="6430063"/>
                <a:gridCol w="1436914"/>
              </a:tblGrid>
              <a:tr h="4517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объекта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Площадь, м2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47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</a:t>
                      </a:r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Обводный канал от ул. </a:t>
                      </a:r>
                      <a:r>
                        <a:rPr lang="ru-RU" sz="17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Тыко</a:t>
                      </a:r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Вылки</a:t>
                      </a:r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ул. </a:t>
                      </a:r>
                      <a:r>
                        <a:rPr lang="ru-RU" sz="17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Выучейского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39 194,75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1735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 Воронина </a:t>
                      </a:r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ул</a:t>
                      </a:r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7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Никитова</a:t>
                      </a:r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ул</a:t>
                      </a:r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Революции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17 761,70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47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</a:t>
                      </a:r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Тяговая от ул. Вычегодская до ул. Магистральная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516,00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47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</a:t>
                      </a:r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Володарского от пр. Троицкий до пр. Ломоносова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735,71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47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просп</a:t>
                      </a:r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Московский от ул. Павла Усова до ул. </a:t>
                      </a:r>
                      <a:r>
                        <a:rPr lang="ru-RU" sz="17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Галушина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478,09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1735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</a:t>
                      </a:r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7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Сурповская</a:t>
                      </a:r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трассы "М-8" до ул. </a:t>
                      </a:r>
                      <a:r>
                        <a:rPr lang="ru-RU" sz="17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Дрейера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684,40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1735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</a:t>
                      </a:r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Чкалова от ул. Республиканская до </a:t>
                      </a:r>
                      <a:r>
                        <a:rPr lang="ru-RU" sz="17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</a:t>
                      </a:r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Луговая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435,31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1735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</a:t>
                      </a:r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Ярославская от ул. </a:t>
                      </a:r>
                      <a:r>
                        <a:rPr lang="ru-RU" sz="17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Кедрова</a:t>
                      </a:r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ул. Советская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3 375,00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1735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</a:t>
                      </a:r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7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Дежневцев</a:t>
                      </a:r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ул. </a:t>
                      </a:r>
                      <a:r>
                        <a:rPr lang="ru-RU" sz="17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Дрейера</a:t>
                      </a:r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ул. Нахимова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21 005,14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47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</a:t>
                      </a:r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7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Дрейера</a:t>
                      </a:r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дома №6 по ул. </a:t>
                      </a:r>
                      <a:r>
                        <a:rPr lang="ru-RU" sz="17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Дрейера</a:t>
                      </a:r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ул. </a:t>
                      </a:r>
                      <a:r>
                        <a:rPr lang="ru-RU" sz="17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Дежневцев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17 047,32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1735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</a:t>
                      </a:r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Учительская от ул. Шабалина до ул. Урицкого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700,04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47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</a:t>
                      </a:r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Вычегодская от ул. 263 й </a:t>
                      </a:r>
                      <a:r>
                        <a:rPr lang="ru-RU" sz="17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Сивашской</a:t>
                      </a:r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дивизии до ул. Тяговая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24 675,54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47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просп. Советских Космонавтов  от ул. Поморская до ул. Гагарина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26 057,35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1735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212 666,35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240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80783" y="118832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latin typeface="Arial" charset="0"/>
              </a:rPr>
              <a:t> 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115992" y="2607652"/>
            <a:ext cx="85010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6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88487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9766" y="131711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98325" y="448424"/>
            <a:ext cx="298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endParaRPr lang="ru-RU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88758" y="1272180"/>
            <a:ext cx="11012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356864" y="5202557"/>
            <a:ext cx="9787262" cy="712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0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Отремонтированный в 2020 год участок дороги по </a:t>
            </a:r>
            <a:br>
              <a:rPr lang="ru-RU" sz="20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ул</a:t>
            </a:r>
            <a:r>
              <a:rPr lang="ru-RU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Дрейера</a:t>
            </a:r>
            <a:r>
              <a:rPr lang="ru-RU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от дома №6 по ул. </a:t>
            </a:r>
            <a:r>
              <a:rPr lang="ru-RU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Дрейера</a:t>
            </a:r>
            <a:r>
              <a:rPr lang="ru-RU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 </a:t>
            </a:r>
            <a:r>
              <a:rPr lang="ru-RU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ул. </a:t>
            </a:r>
            <a:r>
              <a:rPr lang="ru-RU" sz="20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Дежневцев</a:t>
            </a: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" name="Picture 2" descr="\\cfs2\DTS\Паршуткина Н.Н\Фото 2020 БКД Тяговая от ул. Вычегодская до ул. Магистральная\Дрейера от дома № 6 по ул. Дрейера до ул. Дежневце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25" y="1365408"/>
            <a:ext cx="4808275" cy="360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\\cfs2\DTS\Паршуткина Н.Н\Фото 2020 БКД Тяговая от ул. Вычегодская до ул. Магистральная\Дрейера посл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564" y="1365408"/>
            <a:ext cx="5096562" cy="360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20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9766" y="131711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98325" y="448424"/>
            <a:ext cx="298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endParaRPr lang="ru-RU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88758" y="1272180"/>
            <a:ext cx="11012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356864" y="5202557"/>
            <a:ext cx="9787262" cy="712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0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Отремонтированный в 2020 год участок дороги по </a:t>
            </a:r>
            <a:br>
              <a:rPr lang="ru-RU" sz="20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ул</a:t>
            </a:r>
            <a:r>
              <a:rPr lang="ru-RU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Тяговая от ул. Вычегодская до ул. Магистральная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6" name="Picture 2" descr="\\cfs2\DTS\Паршуткина Н.Н\Фото 2020 БКД Тяговая от ул. Вычегодская до ул. Магистральная\Тяговая д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288" y="1365408"/>
            <a:ext cx="4808276" cy="360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\\cfs2\DTS\Паршуткина Н.Н\Фото 2020 БКД Тяговая от ул. Вычегодская до ул. Магистральная\Тяговая посл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564" y="1365408"/>
            <a:ext cx="4808275" cy="360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36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vanyushanikis\Рабочий стол\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9766" y="131712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1535753" y="1640793"/>
            <a:ext cx="9256541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996733" y="1614529"/>
            <a:ext cx="10386975" cy="3411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Ремонт объектов дорожной инфраструктуры</a:t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 счет дополнительно выделенных средств в размере 300 млн. рублей из федерального бюджета в 2020 году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821723" y="5838093"/>
            <a:ext cx="5169876" cy="10199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</a:t>
            </a: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Архангельск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2021 год</a:t>
            </a:r>
            <a:endParaRPr kumimoji="0" lang="ru-RU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47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vanyushanikis\Рабочий стол\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9766" y="131712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844062" y="734095"/>
            <a:ext cx="6844625" cy="517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 2" pitchFamily="18" charset="2"/>
              <a:buNone/>
            </a:pPr>
            <a:endParaRPr lang="ru-RU" dirty="0" smtClean="0"/>
          </a:p>
          <a:p>
            <a:pPr>
              <a:lnSpc>
                <a:spcPct val="150000"/>
              </a:lnSpc>
              <a:buFont typeface="Wingdings 2" pitchFamily="18" charset="2"/>
              <a:buNone/>
            </a:pPr>
            <a:r>
              <a:rPr lang="ru-RU" dirty="0" smtClean="0">
                <a:latin typeface="Arial" charset="0"/>
              </a:rPr>
              <a:t>  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11680" y="5715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4000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44062" y="1438463"/>
            <a:ext cx="10508748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дополнительно выделенных средств из федерального бюджета на реализацию нац. проекта "БКАД"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300 млн. рублей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отремонтировано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158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122,41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дорожного полотна путем устройства нового асфальтобетонного покрытия на 25 объектах общей протяженностью порядка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17,67 км. </a:t>
            </a:r>
            <a:endParaRPr lang="ru-R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Заключены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муниципальных контракта на выполнение работ по ремонту асфальтобетонного покрытия объектов дорожной инфраструктуры муниципального образования "Город Архангельск" с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"</a:t>
            </a: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Севдорстройсервис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</a:p>
        </p:txBody>
      </p:sp>
    </p:spTree>
    <p:extLst>
      <p:ext uri="{BB962C8B-B14F-4D97-AF65-F5344CB8AC3E}">
        <p14:creationId xmlns:p14="http://schemas.microsoft.com/office/powerpoint/2010/main" val="388841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9766" y="131711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98325" y="448424"/>
            <a:ext cx="298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endParaRPr lang="ru-RU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88758" y="1272180"/>
            <a:ext cx="11012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2053" y="327154"/>
            <a:ext cx="109196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объектов ремонта за счет 300 млн. рублей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287260"/>
              </p:ext>
            </p:extLst>
          </p:nvPr>
        </p:nvGraphicFramePr>
        <p:xfrm>
          <a:off x="1591294" y="1104497"/>
          <a:ext cx="8787739" cy="5289808"/>
        </p:xfrm>
        <a:graphic>
          <a:graphicData uri="http://schemas.openxmlformats.org/drawingml/2006/table">
            <a:tbl>
              <a:tblPr/>
              <a:tblGrid>
                <a:gridCol w="920762"/>
                <a:gridCol w="6430063"/>
                <a:gridCol w="1436914"/>
              </a:tblGrid>
              <a:tr h="4517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объекта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Площадь, м2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47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Окружное шоссе от ул. Папанина до пр.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Лениградский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(ПК0+000-ПК1+880)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16 452,00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1735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Окружное шоссе от ул. Папанина до пр.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Лениградский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(ПК1+880-ПК2+911)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8 951,00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47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наб. Северной Двины от ул. Урицкого до ул. Р. Люксембург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11 450,46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47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наб. Северной Двины от ул. Воскресенская до пер. Банковский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6 754,80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47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Тимме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от ул. Воскресенская до ул. Смольный Буян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19 298,77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1735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Октябрят от пр. Московский до ул.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Карпогорская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6 841,00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437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Лахтинское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шоссе</a:t>
                      </a: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478,50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1735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Лермонтова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3 968,21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2616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</a:t>
                      </a: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Революции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1 320,91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47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ул. Вторая линия от ул. Железнодорожная до дома № 11 по ул. Вторая линия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2 791,70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1735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Бадигина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от ул. Гагарина до ул.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Розинга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4 491,49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47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</a:t>
                      </a: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Партизанская, ул. Добролюбова, ул. Кутузова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12 526,79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47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Матросова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4 446,90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1735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пр. Новгородский от </a:t>
                      </a:r>
                      <a:r>
                        <a:rPr lang="ru-RU" sz="16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ул.Урицкого</a:t>
                      </a: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ул. Поморская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14 457,39</a:t>
                      </a:r>
                      <a:endParaRPr lang="ru-RU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419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9766" y="131711"/>
            <a:ext cx="11592468" cy="6418729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rgbClr val="4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98325" y="448424"/>
            <a:ext cx="298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endParaRPr lang="ru-RU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3" y="367803"/>
            <a:ext cx="6159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88758" y="1272180"/>
            <a:ext cx="11012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2053" y="327154"/>
            <a:ext cx="109196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объектов ремонта за счет 300 млн. рублей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755822"/>
              </p:ext>
            </p:extLst>
          </p:nvPr>
        </p:nvGraphicFramePr>
        <p:xfrm>
          <a:off x="1591294" y="1104497"/>
          <a:ext cx="8787739" cy="4053872"/>
        </p:xfrm>
        <a:graphic>
          <a:graphicData uri="http://schemas.openxmlformats.org/drawingml/2006/table">
            <a:tbl>
              <a:tblPr/>
              <a:tblGrid>
                <a:gridCol w="920762"/>
                <a:gridCol w="6430063"/>
                <a:gridCol w="1436914"/>
              </a:tblGrid>
              <a:tr h="4517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объекта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Площадь, м2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47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Баумана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3 221,89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1735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съезд с ж/д моста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9 038,26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47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Свободы от пр.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Новгородского до пр. Советских космонавтов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996,13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47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Ф. Абрамова от ул. Первомайская до дома №16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1 767,10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47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Ремонт дорог в поселке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Кемский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5 447,77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1735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Урицкого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от просп. Ломоноса до пр. Обводный канал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8 239,09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437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Теснанова</a:t>
                      </a:r>
                      <a:endParaRPr lang="ru-RU" sz="16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2 836,00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1735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Кольская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1 419,35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2616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пр. Троицкий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1 307,93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347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ул. Карельская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3 018,81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1735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Суфтина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600,16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  <a:tr h="17356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158 122,41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8" marR="8368" marT="8368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024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5622</TotalTime>
  <Words>1328</Words>
  <Application>Microsoft Office PowerPoint</Application>
  <PresentationFormat>Произвольный</PresentationFormat>
  <Paragraphs>430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Казимирова Лия Дмитриевна</dc:creator>
  <cp:lastModifiedBy>Наталья Николаевна Потемкина</cp:lastModifiedBy>
  <cp:revision>367</cp:revision>
  <dcterms:created xsi:type="dcterms:W3CDTF">2014-11-27T12:12:47Z</dcterms:created>
  <dcterms:modified xsi:type="dcterms:W3CDTF">2021-01-15T12:47:23Z</dcterms:modified>
</cp:coreProperties>
</file>