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71" r:id="rId21"/>
    <p:sldId id="270" r:id="rId22"/>
    <p:sldId id="269" r:id="rId23"/>
    <p:sldId id="268" r:id="rId24"/>
    <p:sldId id="267" r:id="rId25"/>
    <p:sldId id="274" r:id="rId26"/>
    <p:sldId id="273" r:id="rId27"/>
    <p:sldId id="272" r:id="rId28"/>
    <p:sldId id="276" r:id="rId29"/>
    <p:sldId id="286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3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6357-2795-4D3A-B8BA-0F383D07F28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AD70A-C600-4D8F-BD6A-D44375F30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2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BD431-35F1-4384-B04F-8360F0738A2C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3AC4-1083-4C19-82B6-870D3C98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9BDA-5EC5-41E0-81C7-4C86A622BBB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3165-ACE8-4335-BA0D-0611A5303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3D6B69F5C965F9D45456050ADF36C7F9A145FE6DB6B99DB5FE83AC93AB6057F44EC2E1D3EC22BFB18D99A72C3I8o9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E3D6B69F5C965F9D45456050ADF36C7F9B185BE3D26F99DB5FE83AC93AB6057F44EC2E1D3EC22BFB18D99A72C3I8o9H" TargetMode="External"/><Relationship Id="rId5" Type="http://schemas.openxmlformats.org/officeDocument/2006/relationships/hyperlink" Target="consultantplus://offline/ref=E3D6B69F5C965F9D45456050ADF36C7F9B1E59E3DE6C99DB5FE83AC93AB6057F44EC2E1D3EC22BFB18D99A72C3I8o9H" TargetMode="External"/><Relationship Id="rId4" Type="http://schemas.openxmlformats.org/officeDocument/2006/relationships/hyperlink" Target="consultantplus://offline/ref=E3D6B69F5C965F9D45456050ADF36C7F9B1C5AE3D86A99DB5FE83AC93AB6057F44EC2E1D3EC22BFB18D99A72C3I8o9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8E2020FB403AD3E29965427733040250&amp;req=doc&amp;base=RZR&amp;n=372123&amp;dst=100006&amp;fld=134&amp;REFFIELD=134&amp;REFDST=102584&amp;REFDOC=370225&amp;REFBASE=RZR&amp;stat=refcode=16610;dstident=100006;index=2584&amp;date=12.01.20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175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556792"/>
            <a:ext cx="698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2021 год"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(утв. решением Российской трехсторонней комиссии по регулированию социально-трудовых отношений от 29.12.2020, протокол N 13)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1425" y="142875"/>
            <a:ext cx="7607300" cy="990600"/>
          </a:xfrm>
          <a:noFill/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профессионального союза работников народного образования и науки                             Российской Федерации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446463" y="5499100"/>
            <a:ext cx="54276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Архангельской межрегиональной организации профсоюза,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правовой инспектор труда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 Плотникова </a:t>
            </a:r>
          </a:p>
        </p:txBody>
      </p:sp>
      <p:pic>
        <p:nvPicPr>
          <p:cNvPr id="1027" name="Picture 3" descr="Купить Рекомендации по смене тематики в сообществах в контакте и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2742360" cy="250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 Системы оплаты труда руководителей ГУ и МУ,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заместителей и главных бухгалтеров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27. Информация о рассчитанной за 2020 год среднемесячной заработной плата руководителей, заместителей руководителей и главных бухгалтеров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учреждений размещается в информационно-телекоммуникационной сети "Интернет"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официальных сайтах государственных органов, органов местного самоуправления, организаций, осуществляющих функции и полномочия учредителя соответствующих учреждений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позднее 15 мая 2021г.</a:t>
            </a:r>
          </a:p>
          <a:p>
            <a:pPr algn="just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размещаться в информационно-телекоммуникационной сети "Интернет"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официальных сайтах указанных учреждений.</a:t>
            </a:r>
          </a:p>
          <a:p>
            <a:endParaRPr lang="ru-RU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VII. Формирование фондов оплаты труда </a:t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государственных и муниципальных учреждениях п. 28-29)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VIII. Системы оплаты труда работников государственных учреждений субъектов РФ и муниципальных учреждений 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Органам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субъектов РФ и органам местного самоуправления даны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разработке НПА по вопросам оплаты труда работников учреждений (п.32 («а» - «е»).</a:t>
            </a:r>
          </a:p>
          <a:p>
            <a:pPr algn="just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Важно!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п.33 («а» – «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указано, что органы государственной власти субъектов Российской Федерации и органы местного самоуправления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вправе делать при разработке НПА по оплате труда работников учреждений!</a:t>
            </a:r>
          </a:p>
          <a:p>
            <a:pPr algn="just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Важно!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п.34. «а» – «ж») 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Обращается внимание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основные правовые  нормы,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должны быть соблюдены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применении систем оплаты труда работников учреждений!</a:t>
            </a:r>
          </a:p>
          <a:p>
            <a:pPr algn="just"/>
            <a:endParaRPr lang="ru-RU" sz="23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разделы ЕР по ОТ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IX. Особенности формирования систем оплаты труда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 сферы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установление окладов (должностных окладов), ставок заработной платы работников должно направляться не менее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процентов ФОТ организации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(без учета части ФОТ, предназначенного на выплаты компенсационного характера, связанные с работой в местностях с особыми климатическими условиями, в сельской местности, а также в организациях, в которых за специфику работы выплаты компенсационного характера предусмотрены по двум и более основаниям).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«Особенности формирования СОТ работников сферы образования», используя Комментарии, подготовленные Общероссийским Профсоюзом образования к Единым рекомендациям по установлению на федеральном, региональном и местном уровнях систем оплаты труда работников государственных и муниципальных учреждений на 2021 г., в котором изложена позиция Профсоюза с учетом особенностей оплаты труда в образовательной сфере (от 11.01.2021г.)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423392"/>
            <a:ext cx="79208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наиболее существенным изменениям, внесенным представителями Ассоциации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профсоюзов непроизводственной сферы, следует отнести предложения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установлении окладов (должностных окладов), ставок заработной платы работников государственных и муниципальных учреждений с учетом   их дифференциации по должностям (профессиям) на основе квалификационных уровней профессиональных квалификационных групп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размеры которых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должностям (профессиям), включенным в первый квалификационный уровень соответствующей профессиональной квалификационной группы первого уровня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должны устанавливаться ниже минимального размера оплаты труда,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утверждаемого федеральным законом на уровне не менее величины прожиточного минимума трудоспособного населения в целом по Российской Федерации.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01.01.2021г. – МРОТ равен 12 792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028637"/>
            <a:ext cx="83529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наиболее существенным изменениям, внесенным представителями Ассоциации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профсоюзов непроизводственной сферы, следует отнести предложения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определении размеров и условий оплаты труда изменения, внесенные в статью 144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 РФ, предусматривающие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 Правительству РФ права устанавливать требования к системам оплаты труда работников государственных и муниципальных учреждений, в том числе в части установления (дифференциации) окладов (должностных окладов), ставок заработной платы, перечней выплат компенсационного характера, стимулирующих выплат, условий назначения выплат компенсационного характера, стимулирующих выплат;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335251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итоге в новой редакции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Единых рекомендациях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изложены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одпункт «ж»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пункта 4;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подпункты «а», «б»  пункта 5;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подпункты  «г», «е», «и»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пункта 7;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 11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подпункт «ж» пункта 4,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включенный в раздел Единых рекомендаций с наименованием «Принципы формирования федеральной,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региональных и муниципальных систем оплаты труда»,  предусматривает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окладов (должностных окладов), ставок заработной платы работников государственных и муниципальных учреждений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  их дифференциации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должностям (профессиям) на основе квалификационных уровней профессиональных квалификационных групп (ПКГ),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минимального размера оплаты труда в рамках реализации норм федерального закона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правовых позиций КС РФ,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изложенных в постановлениях от 7 декабря 2017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№ 38-П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 28 июня 2018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№ 26-П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 11 апреля 2019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№ 17-П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от 16 декабря 2019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№ 40-П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утвержденных Правительством РФ требований к системам оплаты труда работников государственных и муниципальных учреждений.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13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результате продолжительных переговоров сторонам социального партнерства удалось найти взаимоприемлемые решения по наиболее сложным вопросам.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729571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учитывать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минимальный размер оплаты труда в рамках реализации норм федерального закона  и правовые позиции Конституционного Суда, изложенные в перечисленных выше постановлениях, в которых КС РФ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полно сформулировал  свои правовые позиции относительно института МРОТ или минимальной заработной платы в субъекте РФ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постановлении КС РФ № 17-П следующим образом: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1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заработная плата не ниже МРОТ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нацелена на обеспечение нормального воспроизводства рабочей силы </a:t>
            </a:r>
            <a:r>
              <a:rPr kumimoji="0" lang="ru-RU" altLang="zh-CN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выполнении простых неквалифицированных работ в нормальных условиях труда с нормальной интенсивностью и при соблюдении нормы рабочего времени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(постановление № 38-П);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 из Единых рекомендаций на 2021 год: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1" y="4509120"/>
            <a:ext cx="8208911" cy="1800200"/>
            <a:chOff x="179511" y="4509120"/>
            <a:chExt cx="8208911" cy="1800200"/>
          </a:xfrm>
        </p:grpSpPr>
        <p:pic>
          <p:nvPicPr>
            <p:cNvPr id="8195" name="Picture 3" descr="В России предложили отвязать МРОТ от прожиточного минимум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4581128"/>
              <a:ext cx="3312366" cy="1656184"/>
            </a:xfrm>
            <a:prstGeom prst="rect">
              <a:avLst/>
            </a:prstGeom>
            <a:noFill/>
          </p:spPr>
        </p:pic>
        <p:pic>
          <p:nvPicPr>
            <p:cNvPr id="8197" name="Picture 5" descr="Новый МРОТ с мая 2018 года. Что нужно знать, чтобы не быть наказанным. |  Онлайн бухгалтерия Небо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4581128"/>
              <a:ext cx="3531523" cy="172819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923928" y="4509120"/>
              <a:ext cx="99738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 smtClean="0">
                  <a:solidFill>
                    <a:srgbClr val="002060"/>
                  </a:solidFill>
                  <a:latin typeface="Arial Black"/>
                </a:rPr>
                <a:t>≤</a:t>
              </a:r>
              <a:endParaRPr lang="ru-RU" sz="9600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675116">
              <a:off x="5841447" y="5097448"/>
              <a:ext cx="2383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ЗАРПЛАТА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x-none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оложения статей 129 и 133 </a:t>
            </a:r>
            <a:r>
              <a:rPr lang="x-none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РФ</a:t>
            </a:r>
            <a:r>
              <a:rPr lang="x-none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затрагивают правил определения заработной платы работника и системы оплаты труда, при установлении которой каждым работодателем </a:t>
            </a:r>
            <a:r>
              <a:rPr lang="x-none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в равной мере соблюдаться </a:t>
            </a:r>
            <a:r>
              <a:rPr lang="x-none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норма, гарантирующая работнику</a:t>
            </a:r>
            <a:r>
              <a:rPr lang="x-none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полностью отработавшему за месяц </a:t>
            </a:r>
            <a:r>
              <a:rPr lang="x-none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норму рабочего времени и выполнившему нормы труда </a:t>
            </a:r>
            <a:r>
              <a:rPr lang="x-none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(трудовые обязанности), </a:t>
            </a:r>
            <a:r>
              <a:rPr lang="x-none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заработную плату не ниже минимального размера оплаты труда, так и требования о повышенной оплате труда при осуществлении работы в условиях, отклоняющихся от нормальных</a:t>
            </a:r>
            <a:r>
              <a:rPr lang="x-none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(определения от 1 октября 2009 года № 1160-О-О и от 17 декабря 2009 года № 1557-О-О);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Еще один шаг к рабству? Какие поправки вносит правительство в Трудовой  коде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6519"/>
            <a:ext cx="4553744" cy="22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x-none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аждому работнику в равной мере должны быть обеспечены как заработная плата в размере не ниже установленного федеральным законом минимального размера оплаты труда</a:t>
            </a:r>
            <a:r>
              <a:rPr lang="x-none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(минимальной заработной платы), так и повышенная оплата в случае выполнения работы в условиях, отклоняющихся от нормальных, в том числе за сверхурочную работу, работу в ночное время, в выходные и нерабочие праздничные дни.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x-none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противном случае месячная заработная плата работников, привлеченных к выполнению работы в условиях, отклоняющихся от нормальных, не отличалась бы от оплаты труда лиц, работающих в обычных условиях, то есть работники, выполнявшие сверхурочную работу, работу в ночное время, в выходной или нерабочий праздничный день (то есть в условиях, отклоняющихся от нормальных), оказывались бы в таком же положении, как и те, кто выполнял аналогичную работу в рамках установленной продолжительности рабочего дня (смены), в дневное время, в будний день.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744960"/>
            <a:ext cx="7992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раз делаем вывод о том, что с 01.01.2021г.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оплата в размере 12 792 рубля в месяц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 быть согласно правовым позициям КС РФ    гарантирована каждому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учета особых условий ее осуществления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выполнении простых неквалифицированных работ в нормальных условиях труда с нормальной интенсивностью и при соблюдении нормы рабочего времени,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фактически соответствует фиксированному размеру оплаты в виде оклада, устанавливаемого  в соответствии со статьей 129 ТК РФ за выполнение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трудовых  обязанностей определенной сложности за календарный месяц без учета компенсационных, стимулирующих и социальных выплат.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764704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ст. 135 ТК РФ Российская трехсторонняя комиссия по регулированию социально-трудовых отношений ежегодно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внесения в ГД РФ  проекта федерального закона о федеральном бюджете на очередной финансовый год и плановый период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единые рекомендации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установлению на федеральном, региональном и местном уровнях систем оплаты труда работников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государственных и муниципальных учреждений.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Указанные рекомендации учитываются Правительством РФ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органами исполнительной власти субъектов РФ и органами местного самоуправления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определении объемов финансового обеспечения деятельности государственных и муниципальных учреждений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в сфере здравоохранения, образования, науки, культуры.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РТК (Российская трёхсторонняя комиссия) - Профсоюзный словарь - Спецпроекты  газеты «Солидарность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374871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857618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 работникам для выполнения трудовых (должностных) обязанностей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предъявляются требования к квалификации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окладов (должностных окладов), ставок заработной платы в государственных и муниципальных учреждениях должно осуществляться сверх минимального размера оплаты труда (12 792 руб.) дифференцированно по должностям (профессиям) на основе квалификационных уровней профессиональных квалификационных групп.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Северянин 5 месяцев незаконно получал компенсационные выплаты: следующий  год проведет в колонии — Ачинск.рф. Городской сайт Ачин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31272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776318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работников сферы образования фиксированные размеры ставок заработной платы (должностные оклады)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устанавливаться сверх размера, составляющего  12 792 руб. в месяц, дифференцированно по квалификационным уровням ПКГ,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утвержденным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5 мая 2008 г. № 216н,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поскольку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 всем должностям, в том числе отнесенным к 1 квалификационному уровню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ПКГ должностей работников учебно-вспомогательного персонала первого уровня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(вожатый; помощник воспитателя; секретарь учебной части),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квалификационными характеристиками предъявляются требования к квалификации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наличии среднего общего образования и профессиональной подготовки (в области образования и педагогики - для вожатого и помощника воспитателя) (в области делопроизводства – для секретаря учебной части).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161038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установлении указанным работникам выплат компенсационного и (или) стимулирующего характера такие выплаты должны осуществляться сверх размера должностного оклада, который должен быть установлен в размере, не менее МРОТ, составляющем с 1 января 2021 года 12 792 руб. в месяц.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611978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ЗНАТЬ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установлении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ставок заработной платы (должностных окладов) педагогических работников, то они должны быть установлены значительно выше МРОТ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также дифференцированно от первого до четвертого  квалификационного уровня профессиональной квалификационной группы должностей педагогических работников (при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подпункта «ж» пункта 4 Единых рекомендаций).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Иной подход при определении размеров ставок заработной платы   и оплаты труда педагогических работников будет  свидетельствовать о нарушении права каждого работника на своевременную и в полном размере выплату справедливой заработной платы, как это установлено статьей 2 ТК РФ, а также другими  статьями ТК РФ,  которые во взаимосвязи будут противоречить правовым позициям, изложенным в соответствующих постановлениях Конституционного Суда РФ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724054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ВАЖНО!!!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ЦС Профсоюза и межрегиональная организация профсоюза считают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необходимым обеспечивать содействие членам профсоюза в защите ими своих  трудовых прав в суде в установленном законодательством порядке в случаях, когда заработная плата работников в размере не ниже минимального размера оплаты труда полностью или частично осуществляется за счет поименованных выше компенсационных и стимулирующих выплат,  а также за счет выполнения учебной (преподавательской, педагогической) работы сверх установленных норм часов за ставку заработной платы.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791126"/>
            <a:ext cx="7488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также напомнить, что оплата труда работников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простых неквалифицированных работ в нормальных условиях труда с нормальной интенсивностью и при соблюдении нормы рабочего времени,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занятых на условиях неполного рабочего времени,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на условиях совместительства (внешнего или внутреннего) должна исчисляться пропорционально отработанному времени из размера МРОТ, составляющего 12 792  руб.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611397"/>
            <a:ext cx="76328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обратить внимание на то,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 7 раздела IV «Системы оплаты труда работников государственных и муниципальных учреждений»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настоянию членов межведомственной  рабочей группы был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дополнен новыми абзацами, в соответствии с которыми предусмотрено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принятия решения о приостановлении (ограничении) деятельности находящихся на соответствующей территории субъекта РФ отдельных государственных и муниципальных учреждений за работниками таких учреждений сохраняется заработная плата в соответствии с Указом Президента Российской Федерации от 11 мая 2020 г. № 316 "Об определении порядка продления действия мер по обеспечению санитарно-эпидемиологического благополучия населения в субъектах Российской Федерации в связи с распространением новой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 (COVID-19)".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27584" y="802160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работником трудовой функции дистанционно не может являться основанием для снижения ему заработной платы (гл. 49-1, ст. 312-6 ТК РФ).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норма ТК РФ нашла отражение в Единых рекомендациях и должна быть поставлена на контроль каждой профсоюзной организации.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О заключении срочного трудового договора о дистанционной работе с  иностранцем — Tele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4850904" cy="335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721586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то, что пункт 36 раздела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 «Особенности формирования систем оплаты труда работников сферы образования»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Единых рекомендаций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был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дополнен абзацами,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регулирующими особенности режима рабочего времени в период каникул для обучающихся и в период  отмены (приостановки) занятий (деятельности образовательных организаций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реализации образовательной программы, присмотру и уходу за детьми) для обучающихся в отдельных классах (группах) либо в целом по организации по санитарно-эпидемиологическим, климатическим и другим основаниям.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Смотрите содержание разделов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приложения к приказу № 536 Министерства образования и науки РФ от 11.05.2016г.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Председателем Правительства РФ  М.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Мишустиным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утвержден список поручений по итогам ежегодной пресс- конференции Президента РФ Путина В.В.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из 20 поручений касаются сферы образования: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Минпросвещению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РФ, Минтруду РФ, Минфину РФ, Минэкономразвития РФ поручено предоставить предложения по совершенствованию системы оплаты труда педагогических работников (в срок до 01.03.2020г.);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 поручено проработать возможность изменения платы за обучение в образовательных учреждениях высшего образования в случае  продолжения обучения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формате  (срок: до 15.02.2021г.).</a:t>
            </a: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Общероссийский Профсоюз образования активно участвует в работе по данным  направлениям деятельности,  как представитель работников образования и студенческой молодежи. </a:t>
            </a:r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739443"/>
            <a:ext cx="76328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Единые рекомендации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разработаны межведомственной рабочей группой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состав которой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входили представители различных общероссийских профсоюзо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 включая представителей Ассоциации профсоюзов работников непроизводственной сферы Российской Федерации.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Общероссийским Профсоюзом образования подготовлен и 11.01.2021г. направлен на места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Комментарий к Единым рекомендациям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установлению на федеральном, региональном и местном уровнях систем оплаты труда работников государственных и муниципальных учреждений на 2021 г., в котором изложена позиция Профсоюза с учетом особенностей оплаты труда в образовательной сфере.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92275" y="2528888"/>
            <a:ext cx="545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Благодарим за внимание!</a:t>
            </a:r>
          </a:p>
        </p:txBody>
      </p:sp>
      <p:pic>
        <p:nvPicPr>
          <p:cNvPr id="1638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590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nd_receive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73688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11275" y="4719638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www.arhoblprof.ru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03350" y="5300663"/>
            <a:ext cx="221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profobr@atknet.ru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91" name="Picture 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2438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05225" y="404813"/>
            <a:ext cx="53566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союза работников народного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132138" y="1493838"/>
            <a:ext cx="4734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163000, г. Архангельск, пр. Ломоносова, 209</a:t>
            </a:r>
          </a:p>
        </p:txBody>
      </p:sp>
      <p:pic>
        <p:nvPicPr>
          <p:cNvPr id="16395" name="Picture 11" descr="shutterstock_9787348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208338"/>
            <a:ext cx="493236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616575" y="3644900"/>
            <a:ext cx="23606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Председатель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(8-8182)65-52-97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Заместитель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(8-8182)65-65-15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Бухгалтерия и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информационный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отдел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(88182)65-65-25</a:t>
            </a:r>
          </a:p>
          <a:p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Факс: (88182)65-65-25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разделы ЕР по ОТ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 Общие положения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Принципы формирования федеральной, региональных 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систем оплаты труда (п.4)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П.4., б) недопущение снижения размеров и (или) ухудшения размеров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условий оплаты труда работников по сравнению с размерами и условиями оплаты труда, предусмотренными ТК РФ, федеральными законами и иными НПА РФ, НПА субъектов РФ и органов местного самоуправления;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п.4, ж) установление окладов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окладов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ставок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/платы работников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учреждений с учетом их дифференциации по должностям (профессиям) на основе квалификационных уровней профессиональных квалификационных групп, с учетом МРОТ в рамках реализации норм федерального закона и правовых позиций КС РФ, изложенных в постановлениях от 7 декабря 2017 г. № 38-П, от 28 июня 2018 г. № 26-П, от 11 апреля 2019 г. № 17-П и от 16 декабря 2019 г. № 40-П, а также утвержденных Правительством России требований к СОТ работников государственных и муниципальных учреждений;</a:t>
            </a:r>
          </a:p>
          <a:p>
            <a:endParaRPr lang="ru-RU" sz="1800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разделы ЕР по ОТ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Перечень норм и условий оплаты труда,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регламентируемых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законами и иными НПА РФ (п.5)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Обязательными для применения на территории Российской Федерации являются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МРОТ, установленный ФЗ, с учетом правовых позиций КС РФ,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изложенных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постановлениях от 7 декабря 2017 г. № 38-П, от 28 июня 2018 г. № 26-П, от 11 апреля 2019 г. № 17-П и от 16 декабря 2019 г. № 40-П.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субъекте РФ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региональным соглашением 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МЗП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устанавливаться размер МЗП в субъекте РФ, который не может быть ниже МРОТ;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трудовой договор с работником (доп. соглашение к трудовому договору) условий оплаты труда, в том числе фиксированного размера оклада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оклада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ставки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/платы, установленных ему за исполнение трудовых (должностных) обязанностей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календарный месяц либо за норму труда (норму часов педагогической работы в неделю (в год) за ставку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/платы за кал. месяц).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уровней профессиональных квалификационных групп, с учетом МРОТ в рамках реализации норм ФЗ и позиций КС РФ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(постановления от 7.12.2017 г. № 28-П, от 28.06.2018 г. № 26-П, от 11.04.2019 г. № 17-П и от 16.12.2019 г. № 40-П), а также размеров и условий выплат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характера;</a:t>
            </a: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разделы ЕР по ОТ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Системы оплаты труда работников государственных и муниципальных учреждений (п.6, п.7.)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П.6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а–б).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оплаты труда устанавливаются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соглашениями, коллективными договорами, локальными нормативными актами в соответствии с Федеральными законами и иными нормативными правовыми актами РФ, субъекта РФ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орг. власти;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П.7. Установление и изменение (совершенств.) СОТ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с учетом:</a:t>
            </a:r>
          </a:p>
          <a:p>
            <a:pPr algn="just">
              <a:buNone/>
            </a:pPr>
            <a:endParaRPr lang="ru-RU" sz="1800" b="1" u="sng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недопущения в 2021 году снижения установленных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Указами Президента России от 07.05.2012г. № 597, от 7.05.2018г. № 204 (на период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2024г.) и от 21.07.2020 года № 474 "О национальных целях развития Российской Федерации» (на период до 2030 года)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показателей оплаты труда;</a:t>
            </a:r>
          </a:p>
          <a:p>
            <a:pPr algn="just">
              <a:buNone/>
            </a:pPr>
            <a:r>
              <a:rPr lang="ru-RU" sz="1800" dirty="0" smtClean="0"/>
              <a:t>г)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включаемых в систему основных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гарантий по оплате труда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мер, в том числе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МРОТ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 норм федерального закона 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прав. позиций КС РФ,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изложенных в постановлениях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7 декабря 2017 г. № 38-П, от 28 июня 2018 г. № 26-П, от 11 апреля 2019 г. № 17-П и от 16 декабря 2019 г. № 40-П,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утвержденных Правительством РФ требований к СОТ работников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муниципальных учреждений;</a:t>
            </a:r>
          </a:p>
          <a:p>
            <a:pPr algn="just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совершенствования структуры заработной платы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том числе соотношения размеров  окладов (должностных окладов), ставок заработной платы и выплат компенсационного и стимулирующего характера в соответствии с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требованиями к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отраслевым системам оплаты труда, утвержденных Правительством РФ;</a:t>
            </a:r>
          </a:p>
          <a:p>
            <a:pPr algn="just">
              <a:buNone/>
            </a:pPr>
            <a:endParaRPr lang="ru-RU" sz="18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26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Системы оплаты труда работников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государственных и муниципальных учреждений (п.7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289451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 за выполнение сверхурочных работ, работ в ночное время, за выполнение работ в других условиях, отклоняющихся от нормальных,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ниже размеров, установленных трудовым законодательством и иными нормативными правовыми актами, содержащими нормы трудового права, 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за выполнение работ в выходные и нерабочие праздничные дни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правовых позиций КС РФ, изложенных а постановлениях от 7 декабря 2017 г. № 38-П, от 28 июня 2018 г. № 26-П, от 11 апреля 2019 г. № 17-П и от 16 декабря 2019 г. № 40-П.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этих выплат учитывается при определении ФОТ;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к)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мнения соответствующего выборного органа первичной профсоюзной организации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соответствующих профсоюзов (объединений профсоюзов);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м)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 нормирования труда,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определяемых работодателем (государственным и муниципальным учреждением)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мнения выборного органа первичной профсоюзной организации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(или) устанавливаемых коллективным договором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типовых норм труда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однородных работ (межотраслевых, отраслевых и иных норм труда).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Пересмотр норм труда допускается в порядке, установленном трудовым законодательством, по мере совершенствования или внедрения новой техники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технологий и проведения организационных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иных мероприятий, обеспечивающих рост эффективности труда.</a:t>
            </a: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Системы оплаты труда работников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государственных и муниципальных учреждений (п.7)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ЗНАТЬ!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П.7. м).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принятия решения о приостановлении (ограничении) деятельности находящихся на соответствующей территории субъекта Российской Федерации отдельных государственных и муниципальных учреждений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работниками таких учреждений сохраняется заработная плата в соответствии с Указом Президента России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11 мая 2020 г. № 316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"Об определении порядка продления действия мер по обеспечению санитарно-эпидемиологического благополучия населения в субъектах Российской Федерации в связи с распространением новой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 (COVID-19)".</a:t>
            </a: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П.7. м). Выполнение работником трудовой функции дистанционно не может являться основанием для снижения ему заработной платы.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Системы оплаты труда работников федеральных государственных учреждений </a:t>
            </a:r>
          </a:p>
          <a:p>
            <a:endParaRPr lang="ru-RU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разделы ЕР по ОТ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5801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 Системы оплаты труда руководителей ГУ и МУ, </a:t>
            </a:r>
            <a:b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заместителей и главных бухгалтеров</a:t>
            </a:r>
          </a:p>
          <a:p>
            <a:pPr algn="just">
              <a:buNone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Условия оплаты труда руководителей, их заместителей, главных бухгалтеров определяются трудовыми договорами в соответствии с ТК РФ, другими ФЗ и иными НПА РФ, законами и иными НПА субъектов РФ, НПА органов местного самоуправления, учредительными документами юр.лица (организации).</a:t>
            </a:r>
          </a:p>
          <a:p>
            <a:pPr algn="just">
              <a:buNone/>
            </a:pPr>
            <a:r>
              <a:rPr lang="ru-RU" sz="2000" dirty="0" smtClean="0"/>
              <a:t>24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Выплаты стимулирующего характера руководителям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учреждений рекомендуется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производить в зависимости от достижения ими целевых показателей эффективности работы,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устанавливаемых органом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власти или органом м/самоуправления, в ведении которого находится учреждение. </a:t>
            </a:r>
          </a:p>
          <a:p>
            <a:pPr algn="just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качества показателя оценки результативности работы руководителя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устанавливается показатель роста средней заработной платы работников учреждения в отчетном году по сравнению с предшествующим годом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учета повышения размера заработной платы в соответствии с решениями вышестоящих органов</a:t>
            </a:r>
          </a:p>
          <a:p>
            <a:pPr algn="just"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4858" cy="5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1837</Words>
  <Application>Microsoft Office PowerPoint</Application>
  <PresentationFormat>Экран (4:3)</PresentationFormat>
  <Paragraphs>134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Архангельская межрегиональная организация профессионального союза работников народного образования и науки                             Российской Федерации</vt:lpstr>
      <vt:lpstr>Презентация PowerPoint</vt:lpstr>
      <vt:lpstr>Презентация PowerPoint</vt:lpstr>
      <vt:lpstr>Основные разделы ЕР по ОТ</vt:lpstr>
      <vt:lpstr>Основные разделы ЕР по ОТ</vt:lpstr>
      <vt:lpstr>Основные разделы ЕР по ОТ</vt:lpstr>
      <vt:lpstr>IV. Системы оплаты труда работников  государственных и муниципальных учреждений (п.7) </vt:lpstr>
      <vt:lpstr>IV. Системы оплаты труда работников  государственных и муниципальных учреждений (п.7) </vt:lpstr>
      <vt:lpstr>Основные разделы ЕР по ОТ</vt:lpstr>
      <vt:lpstr> VI. Системы оплаты труда руководителей ГУ и МУ,  их заместителей и главных бухгалтеров </vt:lpstr>
      <vt:lpstr>      </vt:lpstr>
      <vt:lpstr>       IX. Особенности формирования систем оплаты труда  работников сферы образования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Председателем Правительства РФ  М. Мишустиным утвержден список поручений по итогам ежегодной пресс- конференции Президента РФ Путина В.В.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межрегиональная организация профессионального союза работников народного образования и науки                             Российской Федерации</dc:title>
  <dc:creator>Glavspec</dc:creator>
  <cp:lastModifiedBy>Мария Владимировна Соколова</cp:lastModifiedBy>
  <cp:revision>28</cp:revision>
  <dcterms:created xsi:type="dcterms:W3CDTF">2021-01-12T08:44:09Z</dcterms:created>
  <dcterms:modified xsi:type="dcterms:W3CDTF">2021-01-26T12:00:24Z</dcterms:modified>
</cp:coreProperties>
</file>