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2" r:id="rId7"/>
    <p:sldId id="270" r:id="rId8"/>
    <p:sldId id="271" r:id="rId9"/>
    <p:sldId id="264" r:id="rId10"/>
    <p:sldId id="272" r:id="rId11"/>
    <p:sldId id="276" r:id="rId12"/>
    <p:sldId id="263" r:id="rId13"/>
    <p:sldId id="265" r:id="rId14"/>
    <p:sldId id="275" r:id="rId15"/>
    <p:sldId id="268" r:id="rId16"/>
    <p:sldId id="261" r:id="rId17"/>
    <p:sldId id="269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D8"/>
    <a:srgbClr val="3C7F88"/>
    <a:srgbClr val="EE3794"/>
    <a:srgbClr val="304761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fobr@atknet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rhoblprof.ru/" TargetMode="External"/><Relationship Id="rId4" Type="http://schemas.openxmlformats.org/officeDocument/2006/relationships/hyperlink" Target="mailto:profobrarh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8" y="0"/>
            <a:ext cx="1699442" cy="150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25" y="1957130"/>
            <a:ext cx="4590288" cy="175666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5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ВИРТУАЛЬНЫЙ МИР – </a:t>
            </a:r>
            <a:br>
              <a:rPr lang="ru-RU" sz="4000" b="1" dirty="0" smtClean="0">
                <a:solidFill>
                  <a:srgbClr val="0025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РЕАЛЬНЫЕ ПРОБЛЕМЫ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4" y="6057899"/>
            <a:ext cx="6819901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025D8"/>
                </a:solidFill>
              </a:rPr>
              <a:t>г. Архангельск, 163000, пр. Ломоносова, 209</a:t>
            </a:r>
            <a:br>
              <a:rPr lang="ru-RU" dirty="0">
                <a:solidFill>
                  <a:srgbClr val="0025D8"/>
                </a:solidFill>
              </a:rPr>
            </a:br>
            <a:r>
              <a:rPr lang="ru-RU" dirty="0">
                <a:solidFill>
                  <a:srgbClr val="0025D8"/>
                </a:solidFill>
              </a:rPr>
              <a:t>тел. </a:t>
            </a:r>
            <a:r>
              <a:rPr lang="en-US" dirty="0">
                <a:solidFill>
                  <a:srgbClr val="0025D8"/>
                </a:solidFill>
              </a:rPr>
              <a:t>(8182) 655297; 656515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25" y="3968518"/>
            <a:ext cx="371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Архангельская межрегиональная организация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профсоюза образования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" y="5357425"/>
            <a:ext cx="7724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profobr@atknet.ru</a:t>
            </a:r>
            <a:r>
              <a:rPr lang="en-US" sz="2000" dirty="0" smtClean="0"/>
              <a:t>                                               </a:t>
            </a:r>
            <a:r>
              <a:rPr lang="en-US" sz="2000" dirty="0" smtClean="0">
                <a:hlinkClick r:id="rId4"/>
              </a:rPr>
              <a:t>profobrarh@gmail.com</a:t>
            </a:r>
            <a:r>
              <a:rPr lang="en-US" sz="2000" dirty="0" smtClean="0"/>
              <a:t>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/>
              <a:t>                                    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://www.arhoblprof.ru</a:t>
            </a:r>
            <a:r>
              <a:rPr lang="en-US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20" y="3263535"/>
            <a:ext cx="1372780" cy="12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all-t-shirts.ru/goods_images/ru127963II000d0f2578a2af1c07a147e436e99ef1c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"/>
            <a:ext cx="3718560" cy="32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87780" y="4381501"/>
            <a:ext cx="7856220" cy="1615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По договоренности с министерством образования и науки Архангельская области </a:t>
            </a:r>
            <a:r>
              <a:rPr lang="ru-RU" sz="2000" b="1" u="sng" dirty="0" smtClean="0">
                <a:solidFill>
                  <a:srgbClr val="0025D8"/>
                </a:solidFill>
                <a:ea typeface="+mj-ea"/>
                <a:cs typeface="+mj-cs"/>
              </a:rPr>
              <a:t>будет проводиться ежемесячный мониторинг правильности начисления и выплаты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 данного денежного вознаграждения и сохранения в полном объеме доплаты за классное руководство из ФОТ.</a:t>
            </a:r>
            <a:endParaRPr lang="ru-RU" sz="20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360" y="338648"/>
            <a:ext cx="5791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5D8"/>
                </a:solidFill>
              </a:rPr>
              <a:t>Межрегиональная, территориальные, первичные организации </a:t>
            </a:r>
            <a:r>
              <a:rPr lang="ru-RU" b="1" u="sng" dirty="0">
                <a:solidFill>
                  <a:srgbClr val="0025D8"/>
                </a:solidFill>
              </a:rPr>
              <a:t>Профсоюза контролируют правильность</a:t>
            </a:r>
            <a:r>
              <a:rPr lang="ru-RU" u="sng" dirty="0">
                <a:solidFill>
                  <a:srgbClr val="0025D8"/>
                </a:solidFill>
              </a:rPr>
              <a:t> </a:t>
            </a:r>
            <a:r>
              <a:rPr lang="ru-RU" dirty="0">
                <a:solidFill>
                  <a:srgbClr val="0025D8"/>
                </a:solidFill>
              </a:rPr>
              <a:t>начисления и осуществления федеральной ежемесячной денежной </a:t>
            </a:r>
            <a:r>
              <a:rPr lang="ru-RU" b="1" u="sng" dirty="0">
                <a:solidFill>
                  <a:srgbClr val="0025D8"/>
                </a:solidFill>
              </a:rPr>
              <a:t>выплаты</a:t>
            </a:r>
            <a:r>
              <a:rPr lang="ru-RU" dirty="0">
                <a:solidFill>
                  <a:srgbClr val="0025D8"/>
                </a:solidFill>
              </a:rPr>
              <a:t> за классное руководство и всех других трудовых прав и гарантий по оплате труда.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2780" y="2080260"/>
            <a:ext cx="5859780" cy="1874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5D8"/>
                </a:solidFill>
              </a:rPr>
              <a:t>С 1 сентября 2020 года все классные руководители получат ежемесячное вознаграждение в размере 5 тысяч рублей. При этом гарантируется сохранение объема локальных выплат, действовавших ранее</a:t>
            </a:r>
            <a:endParaRPr lang="ru-RU" sz="2000" dirty="0">
              <a:solidFill>
                <a:srgbClr val="0025D8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87780" y="6156960"/>
            <a:ext cx="7856220" cy="6324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5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pravedlivo.ru/pictbank/040/0401191600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" y="1406777"/>
            <a:ext cx="4060909" cy="2771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olgaepifanova.ru/wp-content/uploads/2016/10/3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44" y="3838385"/>
            <a:ext cx="3229756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339461"/>
            <a:ext cx="8511988" cy="916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ПРОФСОЮЗ-2020: эффективная совместная работа с депутатским корпусом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12451" y="1494866"/>
            <a:ext cx="7566212" cy="26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05274" y="1952435"/>
            <a:ext cx="478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</a:rPr>
              <a:t>Подготовка совместного круглого стола по проблемам оплаты труда в сфере образования в марте-апреле 2020 года</a:t>
            </a:r>
            <a:endParaRPr lang="ru-RU" sz="2000" dirty="0">
              <a:solidFill>
                <a:srgbClr val="0025D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7719" y="5610035"/>
            <a:ext cx="4813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</a:rPr>
              <a:t>Поддержка инициатив профсоюза, по профилактике и недопущению нарушения прав работников образования</a:t>
            </a:r>
            <a:endParaRPr lang="ru-RU" sz="2000" dirty="0">
              <a:solidFill>
                <a:srgbClr val="0025D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2779" y="3432023"/>
            <a:ext cx="2868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</a:rPr>
              <a:t>Совместное представительство интересов работников в сфере образования на территории Архангельской области</a:t>
            </a:r>
            <a:endParaRPr lang="ru-RU" sz="2000" dirty="0">
              <a:solidFill>
                <a:srgbClr val="0025D8"/>
              </a:solidFill>
            </a:endParaRPr>
          </a:p>
        </p:txBody>
      </p:sp>
      <p:pic>
        <p:nvPicPr>
          <p:cNvPr id="16" name="Рисунок 15" descr="Золотая эмблем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15" y="4949470"/>
            <a:ext cx="1086888" cy="13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static.oshkole.ru/editor_images/90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30" y="4060709"/>
            <a:ext cx="3869608" cy="28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26" y="361405"/>
            <a:ext cx="8821824" cy="711193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ПРОФСОЮЗ-2020: помощь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период </a:t>
            </a:r>
            <a:r>
              <a:rPr lang="ru-RU" sz="2400" b="1" dirty="0">
                <a:solidFill>
                  <a:srgbClr val="C00000"/>
                </a:solidFill>
              </a:rPr>
              <a:t>действия ограничительных мер в связи   с </a:t>
            </a:r>
            <a:r>
              <a:rPr lang="ru-RU" sz="2400" b="1" dirty="0" err="1">
                <a:solidFill>
                  <a:srgbClr val="C00000"/>
                </a:solidFill>
              </a:rPr>
              <a:t>коронавирусной</a:t>
            </a:r>
            <a:r>
              <a:rPr lang="ru-RU" sz="2400" b="1" dirty="0">
                <a:solidFill>
                  <a:srgbClr val="C00000"/>
                </a:solidFill>
              </a:rPr>
              <a:t> инфекцией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0263" y="2574183"/>
            <a:ext cx="3372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2800" b="1" dirty="0" smtClean="0">
                <a:solidFill>
                  <a:srgbClr val="EE3794"/>
                </a:solidFill>
              </a:rPr>
              <a:t> МОЯ ЗАЩИТА!</a:t>
            </a:r>
            <a:endParaRPr lang="ru-RU" sz="2800" b="1" dirty="0">
              <a:solidFill>
                <a:srgbClr val="EE379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4512" y="3051237"/>
            <a:ext cx="26199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Круглосуточно </a:t>
            </a:r>
            <a:r>
              <a:rPr lang="ru-RU" dirty="0">
                <a:solidFill>
                  <a:srgbClr val="0025D8"/>
                </a:solidFill>
              </a:rPr>
              <a:t>действует «ГОРЯЧАЯ ЛИНИЯ</a:t>
            </a:r>
            <a:r>
              <a:rPr lang="ru-RU" dirty="0" smtClean="0">
                <a:solidFill>
                  <a:srgbClr val="0025D8"/>
                </a:solidFill>
              </a:rPr>
              <a:t>»</a:t>
            </a:r>
            <a:endParaRPr lang="ru-RU" dirty="0">
              <a:solidFill>
                <a:srgbClr val="0025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6334" y="1207828"/>
            <a:ext cx="55517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Организована </a:t>
            </a:r>
            <a:r>
              <a:rPr lang="ru-RU" dirty="0">
                <a:solidFill>
                  <a:srgbClr val="0025D8"/>
                </a:solidFill>
              </a:rPr>
              <a:t>широкая пропаганда специальных норм права, обеспечивших правовую защиту и предоставляющие особые гарантии работникам образовательных учреждений (семинары в онлайн – </a:t>
            </a:r>
            <a:r>
              <a:rPr lang="ru-RU" dirty="0" smtClean="0">
                <a:solidFill>
                  <a:srgbClr val="0025D8"/>
                </a:solidFill>
              </a:rPr>
              <a:t>режиме</a:t>
            </a:r>
            <a:endParaRPr lang="ru-RU" dirty="0">
              <a:solidFill>
                <a:srgbClr val="0025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3986" y="3763735"/>
            <a:ext cx="39996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Постоянный </a:t>
            </a:r>
            <a:r>
              <a:rPr lang="ru-RU" dirty="0">
                <a:solidFill>
                  <a:srgbClr val="0025D8"/>
                </a:solidFill>
              </a:rPr>
              <a:t>профсоюзный контроль за соблюдением трудовых прав работников,  позволивший оперативно реагировать на каждое нарушение законодательства и устранять </a:t>
            </a:r>
            <a:r>
              <a:rPr lang="ru-RU" dirty="0" smtClean="0">
                <a:solidFill>
                  <a:srgbClr val="0025D8"/>
                </a:solidFill>
              </a:rPr>
              <a:t>их</a:t>
            </a:r>
            <a:endParaRPr lang="ru-RU" dirty="0">
              <a:solidFill>
                <a:srgbClr val="0025D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565" y="1214546"/>
            <a:ext cx="263525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5D8"/>
                </a:solidFill>
              </a:rPr>
              <a:t>Профилактическая работа профсоюзных организаций и недопущение возникновения трудовых споров и конфликтов;</a:t>
            </a: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4.userapi.com/wGpVyKfNxxjyR8BB8bvrYAFiBZyZh7uNjHVeuw/S_w2hB1Yz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76" y="2616199"/>
            <a:ext cx="4241800" cy="424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13755"/>
            <a:ext cx="8237765" cy="9167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ПРОФСОЮЗ-2020: забота о здоровье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7007" y="875603"/>
            <a:ext cx="8240115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</a:rPr>
              <a:t>Более тысячи </a:t>
            </a:r>
            <a:r>
              <a:rPr lang="ru-RU" sz="2800" dirty="0" smtClean="0">
                <a:solidFill>
                  <a:srgbClr val="0025D8"/>
                </a:solidFill>
              </a:rPr>
              <a:t>членов </a:t>
            </a:r>
            <a:r>
              <a:rPr lang="ru-RU" sz="2800" dirty="0" smtClean="0">
                <a:solidFill>
                  <a:srgbClr val="0025D8"/>
                </a:solidFill>
              </a:rPr>
              <a:t>Профсоюза, не считая членов </a:t>
            </a:r>
            <a:r>
              <a:rPr lang="ru-RU" sz="2800" dirty="0" smtClean="0">
                <a:solidFill>
                  <a:srgbClr val="0025D8"/>
                </a:solidFill>
              </a:rPr>
              <a:t>их </a:t>
            </a:r>
            <a:r>
              <a:rPr lang="ru-RU" sz="2800" dirty="0" smtClean="0">
                <a:solidFill>
                  <a:srgbClr val="0025D8"/>
                </a:solidFill>
              </a:rPr>
              <a:t>семей, </a:t>
            </a:r>
            <a:r>
              <a:rPr lang="ru-RU" sz="2800" b="1" dirty="0" smtClean="0">
                <a:solidFill>
                  <a:srgbClr val="0025D8"/>
                </a:solidFill>
              </a:rPr>
              <a:t>застрахованы по льготному тарифу</a:t>
            </a:r>
            <a:r>
              <a:rPr lang="ru-RU" sz="2800" dirty="0" smtClean="0">
                <a:solidFill>
                  <a:srgbClr val="0025D8"/>
                </a:solidFill>
              </a:rPr>
              <a:t> </a:t>
            </a:r>
            <a:r>
              <a:rPr lang="ru-RU" sz="2800" dirty="0" smtClean="0">
                <a:solidFill>
                  <a:srgbClr val="0025D8"/>
                </a:solidFill>
              </a:rPr>
              <a:t>партнерами межрегиональной организации «Капитал </a:t>
            </a:r>
            <a:r>
              <a:rPr lang="en-US" sz="2800" dirty="0" smtClean="0">
                <a:solidFill>
                  <a:srgbClr val="0025D8"/>
                </a:solidFill>
              </a:rPr>
              <a:t>Life</a:t>
            </a:r>
            <a:r>
              <a:rPr lang="ru-RU" sz="2800" dirty="0" smtClean="0">
                <a:solidFill>
                  <a:srgbClr val="0025D8"/>
                </a:solidFill>
              </a:rPr>
              <a:t>» - и это только начало!</a:t>
            </a:r>
            <a:endParaRPr lang="ru-RU" sz="2800" dirty="0" smtClean="0">
              <a:solidFill>
                <a:srgbClr val="0025D8"/>
              </a:solidFill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lang="ru-RU" sz="14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74376" y="770966"/>
            <a:ext cx="7566212" cy="26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842" y="2942826"/>
            <a:ext cx="3647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НАДЕЖДА!</a:t>
            </a:r>
            <a:endParaRPr lang="ru-RU" sz="3200" b="1" dirty="0">
              <a:solidFill>
                <a:srgbClr val="EE3794"/>
              </a:solidFill>
            </a:endParaRPr>
          </a:p>
        </p:txBody>
      </p:sp>
      <p:pic>
        <p:nvPicPr>
          <p:cNvPr id="22532" name="Picture 4" descr="https://i.ytimg.com/vi/gxpQuOaxYM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884308"/>
            <a:ext cx="3366036" cy="1893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85.userapi.com/n7rPtJCi0OUugliOdJ73besFYtLTeftPoT2wbA/X5p6JY4IV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61" y="1557690"/>
            <a:ext cx="3054789" cy="3054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000" b="1" u="sng" dirty="0" smtClean="0">
                <a:solidFill>
                  <a:srgbClr val="C00000"/>
                </a:solidFill>
                <a:latin typeface="+mn-lt"/>
              </a:rPr>
              <a:t>ПРОФСОЮЗ-2020: помощь в сложное время</a:t>
            </a:r>
            <a:endParaRPr lang="en-US" sz="3000" b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74484" y="1003845"/>
            <a:ext cx="7777957" cy="465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В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целях сохранения жизни и здоровья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работников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отрасли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технической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инспекцией труда организации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Профсоюза: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796299" y="830794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0518" y="4447668"/>
            <a:ext cx="5512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794"/>
                </a:solidFill>
              </a:rPr>
              <a:t>МОЙ ПРОФСОЮЗ </a:t>
            </a:r>
            <a:r>
              <a:rPr lang="ru-RU" sz="2800" b="1" dirty="0" smtClean="0">
                <a:solidFill>
                  <a:srgbClr val="EE3794"/>
                </a:solidFill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EE3794"/>
                </a:solidFill>
              </a:rPr>
              <a:t> гарантия безопасности!</a:t>
            </a:r>
            <a:endParaRPr lang="ru-RU" sz="2800" b="1" dirty="0">
              <a:solidFill>
                <a:srgbClr val="EE379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3975" y="5453187"/>
            <a:ext cx="72253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0025D8"/>
                </a:solidFill>
              </a:rPr>
              <a:t>Результат этой работы </a:t>
            </a:r>
            <a:r>
              <a:rPr lang="ru-RU" b="1" dirty="0" smtClean="0">
                <a:solidFill>
                  <a:srgbClr val="0025D8"/>
                </a:solidFill>
              </a:rPr>
              <a:t>профсоюза </a:t>
            </a:r>
            <a:endParaRPr lang="ru-RU" b="1" dirty="0">
              <a:solidFill>
                <a:srgbClr val="0025D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2007" y="1828920"/>
            <a:ext cx="278402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endParaRPr lang="ru-RU" dirty="0">
              <a:solidFill>
                <a:srgbClr val="0025D8"/>
              </a:solidFill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Работникам </a:t>
            </a:r>
            <a:r>
              <a:rPr lang="ru-RU" dirty="0">
                <a:solidFill>
                  <a:srgbClr val="0025D8"/>
                </a:solidFill>
              </a:rPr>
              <a:t>возраста </a:t>
            </a:r>
            <a:r>
              <a:rPr lang="ru-RU" dirty="0" smtClean="0">
                <a:solidFill>
                  <a:srgbClr val="0025D8"/>
                </a:solidFill>
              </a:rPr>
              <a:t>65+  </a:t>
            </a:r>
            <a:r>
              <a:rPr lang="ru-RU" dirty="0">
                <a:solidFill>
                  <a:srgbClr val="0025D8"/>
                </a:solidFill>
              </a:rPr>
              <a:t>обеспечена возможность находиться на самоизоляции </a:t>
            </a:r>
            <a:r>
              <a:rPr lang="ru-RU" dirty="0" smtClean="0">
                <a:solidFill>
                  <a:srgbClr val="0025D8"/>
                </a:solidFill>
              </a:rPr>
              <a:t>с </a:t>
            </a:r>
            <a:r>
              <a:rPr lang="ru-RU" dirty="0">
                <a:solidFill>
                  <a:srgbClr val="0025D8"/>
                </a:solidFill>
              </a:rPr>
              <a:t>апреля по 07.08.2020г</a:t>
            </a:r>
            <a:r>
              <a:rPr lang="ru-RU" dirty="0" smtClean="0">
                <a:solidFill>
                  <a:srgbClr val="0025D8"/>
                </a:solidFill>
              </a:rPr>
              <a:t>. (с </a:t>
            </a:r>
            <a:r>
              <a:rPr lang="ru-RU" dirty="0">
                <a:solidFill>
                  <a:srgbClr val="0025D8"/>
                </a:solidFill>
              </a:rPr>
              <a:t>оплатой этих периодов за счет средств </a:t>
            </a:r>
            <a:r>
              <a:rPr lang="ru-RU" dirty="0" smtClean="0">
                <a:solidFill>
                  <a:srgbClr val="0025D8"/>
                </a:solidFill>
              </a:rPr>
              <a:t>ФСС).</a:t>
            </a:r>
            <a:endParaRPr lang="ru-RU" dirty="0">
              <a:solidFill>
                <a:srgbClr val="0025D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7725" y="1829160"/>
            <a:ext cx="2336975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Организован </a:t>
            </a:r>
            <a:r>
              <a:rPr lang="ru-RU" dirty="0">
                <a:solidFill>
                  <a:srgbClr val="0025D8"/>
                </a:solidFill>
              </a:rPr>
              <a:t>контроль за безопасностью труда и соблюдением </a:t>
            </a:r>
            <a:r>
              <a:rPr lang="ru-RU" dirty="0" err="1">
                <a:solidFill>
                  <a:srgbClr val="0025D8"/>
                </a:solidFill>
              </a:rPr>
              <a:t>санитарно</a:t>
            </a:r>
            <a:r>
              <a:rPr lang="ru-RU" dirty="0">
                <a:solidFill>
                  <a:srgbClr val="0025D8"/>
                </a:solidFill>
              </a:rPr>
              <a:t> – эпидемиологических правил;</a:t>
            </a:r>
            <a:endParaRPr lang="ru-RU" dirty="0">
              <a:solidFill>
                <a:srgbClr val="0025D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0312" y="5794819"/>
            <a:ext cx="749481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25D8"/>
                </a:solidFill>
              </a:rPr>
              <a:t>- отсутствие вспышек </a:t>
            </a:r>
            <a:r>
              <a:rPr lang="ru-RU" sz="1600" dirty="0" err="1">
                <a:solidFill>
                  <a:srgbClr val="0025D8"/>
                </a:solidFill>
              </a:rPr>
              <a:t>коронавирусной</a:t>
            </a:r>
            <a:r>
              <a:rPr lang="ru-RU" sz="1600" dirty="0">
                <a:solidFill>
                  <a:srgbClr val="0025D8"/>
                </a:solidFill>
              </a:rPr>
              <a:t> инфекции и недопущение случаев заболевания работников ОУ при исполнении трудовых </a:t>
            </a:r>
            <a:r>
              <a:rPr lang="ru-RU" sz="1600" dirty="0" smtClean="0">
                <a:solidFill>
                  <a:srgbClr val="0025D8"/>
                </a:solidFill>
              </a:rPr>
              <a:t>обязанностей</a:t>
            </a:r>
            <a:br>
              <a:rPr lang="ru-RU" sz="1600" dirty="0" smtClean="0">
                <a:solidFill>
                  <a:srgbClr val="0025D8"/>
                </a:solidFill>
              </a:rPr>
            </a:br>
            <a:endParaRPr lang="ru-RU" sz="1600" dirty="0">
              <a:solidFill>
                <a:srgbClr val="0025D8"/>
              </a:solidFill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rgbClr val="0025D8"/>
                </a:solidFill>
              </a:rPr>
              <a:t>- отсутствие несчастных случаев на производстве и проф. </a:t>
            </a:r>
            <a:r>
              <a:rPr lang="ru-RU" sz="1600" dirty="0" smtClean="0">
                <a:solidFill>
                  <a:srgbClr val="0025D8"/>
                </a:solidFill>
              </a:rPr>
              <a:t>заболеваний</a:t>
            </a:r>
            <a:endParaRPr lang="ru-RU" sz="1600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20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ПРОФСОЮЗ-2020: охрана труда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88136" y="1536910"/>
            <a:ext cx="7777957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</a:rPr>
              <a:t>Обеспечено участие </a:t>
            </a:r>
            <a:r>
              <a:rPr lang="ru-RU" sz="2800" b="1" dirty="0" smtClean="0">
                <a:solidFill>
                  <a:srgbClr val="0025D8"/>
                </a:solidFill>
              </a:rPr>
              <a:t>представителей Профсоюза </a:t>
            </a:r>
            <a:r>
              <a:rPr lang="ru-RU" sz="2800" dirty="0" smtClean="0">
                <a:solidFill>
                  <a:srgbClr val="0025D8"/>
                </a:solidFill>
              </a:rPr>
              <a:t>в работе комиссий по </a:t>
            </a:r>
            <a:r>
              <a:rPr lang="ru-RU" sz="2800" b="1" dirty="0" smtClean="0">
                <a:solidFill>
                  <a:srgbClr val="0025D8"/>
                </a:solidFill>
              </a:rPr>
              <a:t>приёмке образовательных организаций к новому учебному году</a:t>
            </a:r>
            <a:r>
              <a:rPr lang="ru-RU" sz="2800" dirty="0" smtClean="0">
                <a:solidFill>
                  <a:srgbClr val="0025D8"/>
                </a:solidFill>
              </a:rPr>
              <a:t>. Задача профактивистов – определить готовность рабочих мест в соответствии с требованиями </a:t>
            </a:r>
            <a:r>
              <a:rPr lang="ru-RU" sz="2800" b="1" dirty="0" smtClean="0">
                <a:solidFill>
                  <a:srgbClr val="0025D8"/>
                </a:solidFill>
              </a:rPr>
              <a:t>охраны труда </a:t>
            </a:r>
            <a:r>
              <a:rPr lang="ru-RU" sz="2800" dirty="0" smtClean="0">
                <a:solidFill>
                  <a:srgbClr val="0025D8"/>
                </a:solidFill>
              </a:rPr>
              <a:t>(</a:t>
            </a:r>
            <a:r>
              <a:rPr lang="ru-RU" sz="2800" b="1" dirty="0" smtClean="0">
                <a:solidFill>
                  <a:srgbClr val="0025D8"/>
                </a:solidFill>
              </a:rPr>
              <a:t>чек-лист готовности</a:t>
            </a:r>
            <a:r>
              <a:rPr lang="ru-RU" sz="2800" dirty="0" smtClean="0">
                <a:solidFill>
                  <a:srgbClr val="0025D8"/>
                </a:solidFill>
              </a:rPr>
              <a:t>), выявить риски и совместно с администрацией ОУ наметить пути их устранения</a:t>
            </a:r>
            <a:endParaRPr lang="ru-RU" sz="28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74376" y="770966"/>
            <a:ext cx="7566212" cy="26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9529" y="471543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ОХРАНА!</a:t>
            </a:r>
            <a:endParaRPr lang="ru-RU" sz="3200" b="1" dirty="0">
              <a:solidFill>
                <a:srgbClr val="EE3794"/>
              </a:solidFill>
            </a:endParaRPr>
          </a:p>
        </p:txBody>
      </p:sp>
      <p:pic>
        <p:nvPicPr>
          <p:cNvPr id="25602" name="Picture 2" descr="https://zvezdaaltaya.ru/wp-content/uploads/2020/01/4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388" y="4113151"/>
            <a:ext cx="4521386" cy="2556590"/>
          </a:xfrm>
          <a:prstGeom prst="rect">
            <a:avLst/>
          </a:prstGeom>
          <a:noFill/>
        </p:spPr>
      </p:pic>
      <p:pic>
        <p:nvPicPr>
          <p:cNvPr id="10" name="Рисунок 9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471" y="4814820"/>
            <a:ext cx="245962" cy="298971"/>
          </a:xfrm>
          <a:prstGeom prst="rect">
            <a:avLst/>
          </a:prstGeom>
        </p:spPr>
      </p:pic>
      <p:pic>
        <p:nvPicPr>
          <p:cNvPr id="11" name="Рисунок 10" descr="e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1223" y="5441576"/>
            <a:ext cx="1070048" cy="1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ewsbuzz.ru/wp-content/uploads/2020/01/%D0%BC%D0%B8%D0%BD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7" y="2819401"/>
            <a:ext cx="6406201" cy="4038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207" y="239261"/>
            <a:ext cx="7394627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74" y="5704367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204071" y="1315046"/>
            <a:ext cx="7939929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2200" i="1" dirty="0" smtClean="0">
                <a:solidFill>
                  <a:srgbClr val="0025D8"/>
                </a:solidFill>
                <a:ea typeface="+mj-ea"/>
                <a:cs typeface="+mj-cs"/>
              </a:rPr>
              <a:t>«</a:t>
            </a:r>
            <a:r>
              <a:rPr lang="ru-RU" sz="2200" b="1" i="1" dirty="0" smtClean="0">
                <a:solidFill>
                  <a:srgbClr val="0025D8"/>
                </a:solidFill>
                <a:ea typeface="+mj-ea"/>
                <a:cs typeface="+mj-cs"/>
              </a:rPr>
              <a:t>Благодарю наш Профсоюз за очень важную работу! Рекомендации Профсоюза</a:t>
            </a:r>
            <a:r>
              <a:rPr lang="ru-RU" sz="2200" i="1" dirty="0" smtClean="0">
                <a:solidFill>
                  <a:srgbClr val="0025D8"/>
                </a:solidFill>
                <a:ea typeface="+mj-ea"/>
                <a:cs typeface="+mj-cs"/>
              </a:rPr>
              <a:t>, в которых даны развернутые ответы на все возникающие вопросы, </a:t>
            </a:r>
            <a:r>
              <a:rPr lang="ru-RU" sz="2200" b="1" i="1" dirty="0" smtClean="0">
                <a:solidFill>
                  <a:srgbClr val="0025D8"/>
                </a:solidFill>
                <a:ea typeface="+mj-ea"/>
                <a:cs typeface="+mj-cs"/>
              </a:rPr>
              <a:t>очень своевременны и ценны.</a:t>
            </a:r>
            <a:r>
              <a:rPr lang="ru-RU" sz="2200" i="1" dirty="0" smtClean="0">
                <a:solidFill>
                  <a:srgbClr val="0025D8"/>
                </a:solidFill>
                <a:ea typeface="+mj-ea"/>
                <a:cs typeface="+mj-cs"/>
              </a:rPr>
              <a:t> В этой связи мы направили их совместным письмом в адрес руководителей органов управления образованием на местах для руководства в работе».</a:t>
            </a: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0 лет профсоюзу.jpg"/>
          <p:cNvPicPr>
            <a:picLocks noChangeAspect="1"/>
          </p:cNvPicPr>
          <p:nvPr/>
        </p:nvPicPr>
        <p:blipFill>
          <a:blip r:embed="rId2" cstate="print"/>
          <a:srcRect l="4020" r="4804"/>
          <a:stretch>
            <a:fillRect/>
          </a:stretch>
        </p:blipFill>
        <p:spPr>
          <a:xfrm>
            <a:off x="13975" y="779929"/>
            <a:ext cx="9130025" cy="5199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75" y="0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2020 году Архангельской межрегиональной организации исполнилось 100 лет! 100 лет на страже прав работников!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новым учебным годом вас, дорогие товарищи!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Пусть он будет стабильным и счастливым!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зарплата и льготы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pic>
        <p:nvPicPr>
          <p:cNvPr id="1026" name="Picture 2" descr="https://liport.ru/uploads/posts/2020-03/minobrnauki-rekomendovalo-vsem-vuzam-perejti-na-distancionnoe-obuchen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6" y="3254188"/>
            <a:ext cx="4338916" cy="3254188"/>
          </a:xfrm>
          <a:prstGeom prst="rect">
            <a:avLst/>
          </a:prstGeom>
          <a:noFill/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16418" y="963168"/>
            <a:ext cx="777795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 smtClean="0">
                <a:solidFill>
                  <a:srgbClr val="0025D8"/>
                </a:solidFill>
                <a:ea typeface="+mj-ea"/>
                <a:cs typeface="+mj-cs"/>
              </a:rPr>
              <a:t>В</a:t>
            </a:r>
            <a:r>
              <a:rPr lang="ru-RU" sz="2800" u="sng" dirty="0" smtClean="0">
                <a:solidFill>
                  <a:srgbClr val="0025D8"/>
                </a:solidFill>
                <a:ea typeface="+mj-ea"/>
                <a:cs typeface="+mj-cs"/>
              </a:rPr>
              <a:t> </a:t>
            </a:r>
            <a:r>
              <a:rPr lang="ru-RU" sz="2800" b="1" u="sng" dirty="0" smtClean="0">
                <a:solidFill>
                  <a:srgbClr val="0025D8"/>
                </a:solidFill>
                <a:ea typeface="+mj-ea"/>
                <a:cs typeface="+mj-cs"/>
              </a:rPr>
              <a:t>полном объеме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сохранены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гарантии оплаты труда и профессиональные льготы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работникам образовательных организаций, </a:t>
            </a:r>
            <a:r>
              <a:rPr lang="ru-RU" sz="2800" dirty="0" smtClean="0">
                <a:solidFill>
                  <a:srgbClr val="0025D8"/>
                </a:solidFill>
              </a:rPr>
              <a:t>несмотря на удаленный режим работы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и негативные тенденции в экономике в связи с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коронавирусом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barleparfum.ru/upload/media/100opl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748" y="5311868"/>
            <a:ext cx="2926148" cy="1546132"/>
          </a:xfrm>
          <a:prstGeom prst="rect">
            <a:avLst/>
          </a:prstGeom>
          <a:noFill/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545337" y="3249168"/>
            <a:ext cx="2569464" cy="20579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Письмо-разъяснение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ЦС Профсоюза  о режиме работы и времени отдыха педагогов и работников образовательных организаций в условиях коронавируса от 23.03.2020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№ 164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14" y="614657"/>
            <a:ext cx="707078" cy="8594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1173" y="573741"/>
            <a:ext cx="4591050" cy="46437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ПРОФСОЮЗ-2020: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аттестация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Обеспечена возможность прохождения плановой </a:t>
            </a:r>
            <a:r>
              <a:rPr lang="ru-RU" sz="2400" b="1" u="sng" dirty="0" smtClean="0">
                <a:solidFill>
                  <a:srgbClr val="0025D8"/>
                </a:solidFill>
                <a:latin typeface="+mn-lt"/>
              </a:rPr>
              <a:t>аттестации</a:t>
            </a: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 педагогическим работникам в дистанционном режиме и </a:t>
            </a:r>
            <a:r>
              <a:rPr lang="ru-RU" sz="2400" b="1" u="sng" dirty="0" smtClean="0">
                <a:solidFill>
                  <a:srgbClr val="0025D8"/>
                </a:solidFill>
                <a:latin typeface="+mn-lt"/>
              </a:rPr>
              <a:t>сохранение квалификационной категории </a:t>
            </a: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до конца 2020 года тем, кто не может её пройти ввиду ограничительных </a:t>
            </a:r>
            <a:br>
              <a:rPr lang="ru-RU" sz="2400" dirty="0" smtClean="0">
                <a:solidFill>
                  <a:srgbClr val="0025D8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мероприятий из-за</a:t>
            </a:r>
            <a:br>
              <a:rPr lang="ru-RU" sz="2400" dirty="0" smtClean="0">
                <a:solidFill>
                  <a:srgbClr val="0025D8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 коронавируса</a:t>
            </a:r>
            <a:endParaRPr lang="en-US" sz="2400" dirty="0">
              <a:solidFill>
                <a:srgbClr val="0025D8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85482" y="1228165"/>
            <a:ext cx="3137647" cy="8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4447" y="5316072"/>
            <a:ext cx="4419600" cy="1255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5D8"/>
                </a:solidFill>
              </a:rPr>
              <a:t>Совместное письмо ЦС Профсоюза </a:t>
            </a:r>
          </a:p>
          <a:p>
            <a:pPr algn="ctr"/>
            <a:r>
              <a:rPr lang="ru-RU" dirty="0" smtClean="0">
                <a:solidFill>
                  <a:srgbClr val="0025D8"/>
                </a:solidFill>
              </a:rPr>
              <a:t>и Министерства просвещения России</a:t>
            </a:r>
          </a:p>
          <a:p>
            <a:pPr algn="ctr"/>
            <a:r>
              <a:rPr lang="ru-RU" dirty="0" smtClean="0">
                <a:solidFill>
                  <a:srgbClr val="0025D8"/>
                </a:solidFill>
              </a:rPr>
              <a:t> от 08.05.2020 г. от № ВБ-993/08/221 </a:t>
            </a:r>
            <a:endParaRPr lang="ru-RU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гарантии отпусков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995082" y="1103378"/>
            <a:ext cx="777795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600" b="1" u="sng" dirty="0" smtClean="0">
                <a:solidFill>
                  <a:srgbClr val="0025D8"/>
                </a:solidFill>
                <a:ea typeface="+mj-ea"/>
                <a:cs typeface="+mj-cs"/>
              </a:rPr>
              <a:t>Обеспечена</a:t>
            </a:r>
            <a:r>
              <a:rPr lang="ru-RU" sz="2600" u="sng" dirty="0" smtClean="0">
                <a:solidFill>
                  <a:srgbClr val="0025D8"/>
                </a:solidFill>
                <a:ea typeface="+mj-ea"/>
                <a:cs typeface="+mj-cs"/>
              </a:rPr>
              <a:t> </a:t>
            </a:r>
            <a:r>
              <a:rPr lang="ru-RU" sz="2600" b="1" u="sng" dirty="0" smtClean="0">
                <a:solidFill>
                  <a:srgbClr val="0025D8"/>
                </a:solidFill>
                <a:ea typeface="+mj-ea"/>
                <a:cs typeface="+mj-cs"/>
              </a:rPr>
              <a:t>законность</a:t>
            </a:r>
            <a:r>
              <a:rPr lang="ru-RU" sz="2600" u="sng" dirty="0" smtClean="0">
                <a:solidFill>
                  <a:srgbClr val="0025D8"/>
                </a:solidFill>
                <a:ea typeface="+mj-ea"/>
                <a:cs typeface="+mj-cs"/>
              </a:rPr>
              <a:t>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в вопросах предоставления ежегодных </a:t>
            </a:r>
            <a:r>
              <a:rPr lang="ru-RU" sz="2600" b="1" u="sng" dirty="0" smtClean="0">
                <a:solidFill>
                  <a:srgbClr val="0025D8"/>
                </a:solidFill>
                <a:ea typeface="+mj-ea"/>
                <a:cs typeface="+mj-cs"/>
              </a:rPr>
              <a:t>отпусков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 педагогам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в случаях принятия решений об изменении графиков предоставления отпусков и длительности нахождения в них, вызванных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переносом сроков ЕГЭ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и противовирусными мероприятиями </a:t>
            </a:r>
            <a:r>
              <a:rPr lang="en-US" sz="2600" dirty="0" smtClean="0">
                <a:solidFill>
                  <a:srgbClr val="0025D8"/>
                </a:solidFill>
                <a:ea typeface="+mj-ea"/>
                <a:cs typeface="+mj-cs"/>
              </a:rPr>
              <a:t>C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О</a:t>
            </a:r>
            <a:r>
              <a:rPr lang="en-US" sz="2600" dirty="0" smtClean="0">
                <a:solidFill>
                  <a:srgbClr val="0025D8"/>
                </a:solidFill>
                <a:ea typeface="+mj-ea"/>
                <a:cs typeface="+mj-cs"/>
              </a:rPr>
              <a:t>VID-19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1929" y="3478305"/>
            <a:ext cx="3370730" cy="30928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5D8"/>
                </a:solidFill>
              </a:rPr>
              <a:t>Рекомендации Общероссийского Профсоюза образования                                        по вопросам регулирования ежегодных основных удлиненных оплачиваемых отпусков и ежегодных дополнительных оплачиваемых отпусков педагогических и иных работников образовательных учреждений от 22.04.2020</a:t>
            </a:r>
            <a:endParaRPr lang="ru-RU" sz="1600" dirty="0">
              <a:solidFill>
                <a:srgbClr val="0025D8"/>
              </a:solidFill>
            </a:endParaRPr>
          </a:p>
        </p:txBody>
      </p:sp>
      <p:pic>
        <p:nvPicPr>
          <p:cNvPr id="16386" name="Picture 2" descr="https://www.eseur.ru/Photos/photo48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629" y="3460376"/>
            <a:ext cx="3712852" cy="308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15" y="64769"/>
            <a:ext cx="8582585" cy="9167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ПРОФСОЮЗ-2020: гарантия занятости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549293" y="1182338"/>
            <a:ext cx="8191295" cy="958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25D8"/>
                </a:solidFill>
                <a:ea typeface="+mj-ea"/>
                <a:cs typeface="+mj-cs"/>
              </a:rPr>
              <a:t>Не допущено сокращений 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работников 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отрасли: </a:t>
            </a:r>
            <a:r>
              <a:rPr lang="ru-RU" sz="2400" b="1" u="sng" dirty="0" smtClean="0">
                <a:solidFill>
                  <a:srgbClr val="0025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все 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работники сферы образования </a:t>
            </a:r>
            <a:r>
              <a:rPr lang="ru-RU" sz="2400" b="1" u="sng" dirty="0" smtClean="0">
                <a:solidFill>
                  <a:srgbClr val="0025D8"/>
                </a:solidFill>
                <a:ea typeface="+mj-ea"/>
                <a:cs typeface="+mj-cs"/>
              </a:rPr>
              <a:t>сохранили свои рабочие места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, несмотря на нерабочие периоды.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10" name="Picture 2" descr="https://pravo-leed.ru/images/sokrashheni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136" y="3548676"/>
            <a:ext cx="7896204" cy="22142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49136" y="5903893"/>
            <a:ext cx="7894863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5D8"/>
                </a:solidFill>
              </a:rPr>
              <a:t>Рекомендации Российской трехсторонней комиссии по регулированию социально-трудовых отношений по действиям социальных партнеров, работников и работодателей в условиях предотвращения распространения коронавирусной инфекции в Российской Федерации </a:t>
            </a:r>
          </a:p>
          <a:p>
            <a:pPr algn="ctr"/>
            <a:r>
              <a:rPr lang="ru-RU" sz="1400" dirty="0" smtClean="0">
                <a:solidFill>
                  <a:srgbClr val="0025D8"/>
                </a:solidFill>
              </a:rPr>
              <a:t>от 31.03.2020</a:t>
            </a:r>
            <a:endParaRPr lang="ru-RU" sz="1400" dirty="0">
              <a:solidFill>
                <a:srgbClr val="0025D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5900" y="2140602"/>
            <a:ext cx="76581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25D8"/>
                </a:solidFill>
              </a:rPr>
              <a:t>Не допущено простоев</a:t>
            </a:r>
            <a:r>
              <a:rPr lang="ru-RU" sz="2400" dirty="0">
                <a:solidFill>
                  <a:srgbClr val="0025D8"/>
                </a:solidFill>
              </a:rPr>
              <a:t> работников, перевода на неполное рабочее время и </a:t>
            </a:r>
            <a:r>
              <a:rPr lang="ru-RU" sz="2400" b="1" dirty="0">
                <a:solidFill>
                  <a:srgbClr val="0025D8"/>
                </a:solidFill>
              </a:rPr>
              <a:t>нарушений продолжительности  </a:t>
            </a:r>
            <a:r>
              <a:rPr lang="ru-RU" sz="2400" b="1" dirty="0" smtClean="0">
                <a:solidFill>
                  <a:srgbClr val="0025D8"/>
                </a:solidFill>
              </a:rPr>
              <a:t>рабочего </a:t>
            </a:r>
            <a:r>
              <a:rPr lang="ru-RU" sz="2400" b="1" dirty="0">
                <a:solidFill>
                  <a:srgbClr val="0025D8"/>
                </a:solidFill>
              </a:rPr>
              <a:t>времени</a:t>
            </a:r>
            <a:r>
              <a:rPr lang="ru-RU" sz="2400" dirty="0">
                <a:solidFill>
                  <a:srgbClr val="0025D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4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14" y="614657"/>
            <a:ext cx="707078" cy="8594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56323"/>
            <a:ext cx="3771900" cy="50987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ПРОФСОЮЗ-2020: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err="1" smtClean="0">
                <a:solidFill>
                  <a:srgbClr val="C00000"/>
                </a:solidFill>
                <a:latin typeface="+mn-lt"/>
              </a:rPr>
              <a:t>недопустили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 нарушения права работников ОУ, в том числе путем участия и проведения</a:t>
            </a:r>
            <a:br>
              <a:rPr lang="ru-RU" sz="20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2000" b="1" dirty="0" smtClean="0">
                <a:solidFill>
                  <a:srgbClr val="0025D8"/>
                </a:solidFill>
                <a:latin typeface="+mn-lt"/>
              </a:rPr>
              <a:t>общероссийских и областных мониторингах:</a:t>
            </a:r>
            <a:r>
              <a:rPr lang="ru-RU" sz="2000" b="1" dirty="0" smtClean="0">
                <a:solidFill>
                  <a:srgbClr val="0025D8"/>
                </a:solidFill>
              </a:rPr>
              <a:t/>
            </a:r>
            <a:br>
              <a:rPr lang="ru-RU" sz="2000" b="1" dirty="0" smtClean="0">
                <a:solidFill>
                  <a:srgbClr val="0025D8"/>
                </a:solidFill>
              </a:rPr>
            </a:br>
            <a:r>
              <a:rPr lang="ru-RU" sz="1800" b="1" dirty="0" smtClean="0">
                <a:solidFill>
                  <a:srgbClr val="0025D8"/>
                </a:solidFill>
              </a:rPr>
              <a:t>1.  Соблюдения трудовых прав педагогических работников вузов и общеобразовательных учреждений </a:t>
            </a:r>
            <a:r>
              <a:rPr lang="ru-RU" sz="1800" dirty="0" smtClean="0">
                <a:solidFill>
                  <a:srgbClr val="0025D8"/>
                </a:solidFill>
              </a:rPr>
              <a:t>в условиях дистанционного режима </a:t>
            </a:r>
            <a:br>
              <a:rPr lang="ru-RU" sz="1800" dirty="0" smtClean="0">
                <a:solidFill>
                  <a:srgbClr val="0025D8"/>
                </a:solidFill>
              </a:rPr>
            </a:br>
            <a:r>
              <a:rPr lang="ru-RU" sz="1800" dirty="0" smtClean="0">
                <a:solidFill>
                  <a:srgbClr val="0025D8"/>
                </a:solidFill>
              </a:rPr>
              <a:t>работы и проведения других мероприятий по предотвращению распространения новой </a:t>
            </a:r>
            <a:r>
              <a:rPr lang="ru-RU" sz="1800" dirty="0" err="1" smtClean="0">
                <a:solidFill>
                  <a:srgbClr val="0025D8"/>
                </a:solidFill>
              </a:rPr>
              <a:t>коронавирусной</a:t>
            </a:r>
            <a:r>
              <a:rPr lang="ru-RU" sz="1800" dirty="0" smtClean="0">
                <a:solidFill>
                  <a:srgbClr val="0025D8"/>
                </a:solidFill>
              </a:rPr>
              <a:t> инфекции (в апреле опрошено </a:t>
            </a:r>
            <a:r>
              <a:rPr lang="ru-RU" sz="1800" b="1" dirty="0" smtClean="0">
                <a:solidFill>
                  <a:srgbClr val="0025D8"/>
                </a:solidFill>
              </a:rPr>
              <a:t>2906  учителей </a:t>
            </a:r>
            <a:r>
              <a:rPr lang="ru-RU" sz="1800" dirty="0" smtClean="0">
                <a:solidFill>
                  <a:srgbClr val="0025D8"/>
                </a:solidFill>
              </a:rPr>
              <a:t>из </a:t>
            </a:r>
            <a:r>
              <a:rPr lang="ru-RU" sz="1800" b="1" dirty="0" smtClean="0">
                <a:solidFill>
                  <a:srgbClr val="0025D8"/>
                </a:solidFill>
              </a:rPr>
              <a:t>25</a:t>
            </a:r>
            <a:r>
              <a:rPr lang="ru-RU" sz="1800" dirty="0" smtClean="0">
                <a:solidFill>
                  <a:srgbClr val="0025D8"/>
                </a:solidFill>
              </a:rPr>
              <a:t> муниципальных образований Архангельской области) </a:t>
            </a:r>
            <a:br>
              <a:rPr lang="ru-RU" sz="1800" dirty="0" smtClean="0">
                <a:solidFill>
                  <a:srgbClr val="0025D8"/>
                </a:solidFill>
              </a:rPr>
            </a:br>
            <a:r>
              <a:rPr lang="ru-RU" sz="1800" dirty="0" smtClean="0">
                <a:solidFill>
                  <a:srgbClr val="0025D8"/>
                </a:solidFill>
              </a:rPr>
              <a:t> </a:t>
            </a:r>
            <a:endParaRPr lang="en-US" sz="1800" dirty="0">
              <a:solidFill>
                <a:srgbClr val="0025D8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9623" y="1586754"/>
            <a:ext cx="3137647" cy="8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4447" y="5316072"/>
            <a:ext cx="4419600" cy="1255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5D8"/>
                </a:solidFill>
              </a:rPr>
              <a:t>Координационный совет председателей первичных профорганизаций вузов при Общероссийском Профсоюзе образования, правовая инспекция межрегиональной организации Профсоюза</a:t>
            </a:r>
            <a:endParaRPr lang="ru-RU" sz="1600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0"/>
            <a:ext cx="822198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ПРОФСОЮЗ-2020:</a:t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права работников ОУ оперативно контролировались </a:t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профсоюзом , в том числе путем проведения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5D8"/>
                </a:solidFill>
                <a:latin typeface="+mn-lt"/>
              </a:rPr>
              <a:t>общероссийских и областных мониторингов: </a:t>
            </a:r>
            <a:endParaRPr lang="ru-RU" sz="2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780" y="1511785"/>
            <a:ext cx="8031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5D8"/>
                </a:solidFill>
              </a:rPr>
              <a:t>2. В апреле - мае областной мониторинг соблюдения трудового законодательства о труде в образовательных учреждениях в период действия режима повышенной готовности по противодействию новой </a:t>
            </a:r>
            <a:r>
              <a:rPr lang="ru-RU" b="1" dirty="0" err="1">
                <a:solidFill>
                  <a:srgbClr val="0025D8"/>
                </a:solidFill>
              </a:rPr>
              <a:t>коронавирусной</a:t>
            </a:r>
            <a:r>
              <a:rPr lang="ru-RU" b="1" dirty="0">
                <a:solidFill>
                  <a:srgbClr val="0025D8"/>
                </a:solidFill>
              </a:rPr>
              <a:t> </a:t>
            </a:r>
            <a:r>
              <a:rPr lang="ru-RU" b="1" dirty="0" smtClean="0">
                <a:solidFill>
                  <a:srgbClr val="0025D8"/>
                </a:solidFill>
              </a:rPr>
              <a:t>инфекции, проведенный </a:t>
            </a:r>
            <a:r>
              <a:rPr lang="ru-RU" b="1" dirty="0">
                <a:solidFill>
                  <a:srgbClr val="0025D8"/>
                </a:solidFill>
              </a:rPr>
              <a:t>в 387 образовательных учреждениях области (63% от общего количества). Выявлено более 960 нарушений, 76 % на 25.08.2020 г. устранено; </a:t>
            </a:r>
          </a:p>
        </p:txBody>
      </p:sp>
      <p:pic>
        <p:nvPicPr>
          <p:cNvPr id="2050" name="Picture 2" descr="https://hub.forklog.com/wp-content/uploads/2020/02/kisspng-network-operations-center-network-monitoring-manag-analyst-5acc160d96ee83.29868191152332442961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" y="2650541"/>
            <a:ext cx="6315075" cy="42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3" y="3546598"/>
            <a:ext cx="629731" cy="5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6" y="99060"/>
            <a:ext cx="1472413" cy="13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367791" y="4853940"/>
            <a:ext cx="7501889" cy="2186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5D8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5D8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Результаты мониторингов используются Профсоюзом для устранения выявленных нарушений трудовых прав работников и создания условий  на их рабочих местах для ведения дистанционных и электронных форм обучения.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2000" dirty="0" smtClean="0">
              <a:solidFill>
                <a:srgbClr val="0025D8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5D8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5D8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5D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320" y="1394460"/>
            <a:ext cx="8427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5D8"/>
                </a:solidFill>
              </a:rPr>
              <a:t>4. В июле  по инициативе профсоюза министерством образования и науки Архангельской области проведен мониторинг оснащения рабочих мест педагогических работников ГОУ АО и МОУ комплектами оборудования для проведения дистанционного обучения (проверено 10  926 рабочих мест, из них  только 3 464 р/места оснащены комплектами оборудования для ВКС (40%).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5330" y="128677"/>
            <a:ext cx="8008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5D8"/>
                </a:solidFill>
              </a:rPr>
              <a:t>3. В июле общероссийский мониторинг соблюдения порядка привлечения педагогических работников к проведению ГИА в форме ЕГЭ в условиях карантина (охвачено 100% педагогов, участвующих в проведении ЕГЭ в Архангельской области);</a:t>
            </a:r>
          </a:p>
        </p:txBody>
      </p:sp>
      <p:pic>
        <p:nvPicPr>
          <p:cNvPr id="3074" name="Picture 2" descr="http://ds2solnze.ru/1/active-service-monitor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19" y="2643188"/>
            <a:ext cx="4919325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0" y="2979418"/>
            <a:ext cx="936078" cy="8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9" y="2956560"/>
            <a:ext cx="944081" cy="83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t3.ggpht.com/a/AGF-l7-E_zh1v_HhGBQ_UFjIO3ST6Opnyjohbnz-9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0" y="2148312"/>
            <a:ext cx="3630296" cy="36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30" y="441863"/>
            <a:ext cx="8191500" cy="9167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565" y="1590297"/>
            <a:ext cx="84124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5D8"/>
                </a:solidFill>
              </a:rPr>
              <a:t>С целью недопущения нарушения трудовых прав работников в период пандемии  </a:t>
            </a:r>
            <a:r>
              <a:rPr lang="ru-RU" b="1" u="sng" dirty="0">
                <a:solidFill>
                  <a:srgbClr val="0025D8"/>
                </a:solidFill>
              </a:rPr>
              <a:t>профсоюз</a:t>
            </a:r>
            <a:r>
              <a:rPr lang="ru-RU" dirty="0">
                <a:solidFill>
                  <a:srgbClr val="0025D8"/>
                </a:solidFill>
              </a:rPr>
              <a:t> совместно с министерством образования и науки Архангельской области: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4805" y="2678180"/>
            <a:ext cx="42291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5D8"/>
                </a:solidFill>
              </a:rPr>
              <a:t>- </a:t>
            </a:r>
            <a:r>
              <a:rPr lang="ru-RU" b="1" dirty="0">
                <a:solidFill>
                  <a:srgbClr val="0025D8"/>
                </a:solidFill>
              </a:rPr>
              <a:t>Организовал</a:t>
            </a:r>
            <a:r>
              <a:rPr lang="ru-RU" dirty="0">
                <a:solidFill>
                  <a:srgbClr val="0025D8"/>
                </a:solidFill>
              </a:rPr>
              <a:t> «Горячую линию» для оперативного обращения работников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8170" y="5697644"/>
            <a:ext cx="784583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0025D8"/>
                </a:solidFill>
              </a:rPr>
              <a:t>Принято </a:t>
            </a:r>
            <a:r>
              <a:rPr lang="ru-RU" dirty="0">
                <a:solidFill>
                  <a:srgbClr val="0025D8"/>
                </a:solidFill>
              </a:rPr>
              <a:t>решение о </a:t>
            </a:r>
            <a:r>
              <a:rPr lang="ru-RU" b="1" dirty="0">
                <a:solidFill>
                  <a:srgbClr val="0025D8"/>
                </a:solidFill>
              </a:rPr>
              <a:t>увеличении оплаты работникам, привлекаемым к организации ЕГЭ 2020 года, за счет дополнительных  единовременных компенсационных  выплат размером от 1,5 до 10,0 тыс. рублей, отработавших от 4 (включительно) до 5 и более экзаменационных дней. </a:t>
            </a:r>
            <a:endParaRPr lang="ru-RU" dirty="0">
              <a:solidFill>
                <a:srgbClr val="0025D8"/>
              </a:solidFill>
            </a:endParaRPr>
          </a:p>
        </p:txBody>
      </p:sp>
      <p:pic>
        <p:nvPicPr>
          <p:cNvPr id="4100" name="Picture 4" descr="https://lianozovo.mos.ru/about/deputy-board-chairman/sotrudni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18" y="3754070"/>
            <a:ext cx="2479673" cy="18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ortal.iv-edu.ru/dep/mouorodnrn/rodn_mkdou6/DocLib/%D0%BD%D0%BE%D0%B2%D0%BE%D1%81%D1%82%D0%B8%202020/%D0%BF%D1%80%D0%BE%D1%84%D1%81%D0%BE%D1%8E%D0%B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481">
            <a:off x="2106827" y="2874005"/>
            <a:ext cx="2012980" cy="16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ortal.iv-edu.ru/dep/mouorodnrn/rodn_mkdou6/DocLib/%D0%BD%D0%BE%D0%B2%D0%BE%D1%81%D1%82%D0%B8%202020/%D0%BF%D1%80%D0%BE%D1%84%D1%81%D0%BE%D1%8E%D0%B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4806397"/>
            <a:ext cx="1214511" cy="9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aluttalantov.ru.opt-images.1c-bitrix-cdn.ru/upload/files/%D0%93%D0%B5%D1%80%D0%B1%D1%8B/%D1%81%D0%B0%D0%B9%D1%82%20%D1%81%D1%82/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4740596"/>
            <a:ext cx="821626" cy="8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936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ВИРТУАЛЬНЫЙ МИР –  РЕАЛЬНЫЕ ПРОБЛЕМЫ</vt:lpstr>
      <vt:lpstr>ПРОФСОЮЗ-2020: зарплата и льготы</vt:lpstr>
      <vt:lpstr>ПРОФСОЮЗ-2020: аттестация  Обеспечена возможность прохождения плановой аттестации педагогическим работникам в дистанционном режиме и сохранение квалификационной категории до конца 2020 года тем, кто не может её пройти ввиду ограничительных  мероприятий из-за  коронавируса</vt:lpstr>
      <vt:lpstr>ПРОФСОЮЗ-2020: гарантии отпусков</vt:lpstr>
      <vt:lpstr>ПРОФСОЮЗ-2020: гарантия занятости</vt:lpstr>
      <vt:lpstr>  ПРОФСОЮЗ-2020: недопустили нарушения права работников ОУ, в том числе путем участия и проведения в общероссийских и областных мониторингах: 1.  Соблюдения трудовых прав педагогических работников вузов и общеобразовательных учреждений в условиях дистанционного режима  работы и проведения других мероприятий по предотвращению распространения новой коронавирусной инфекции (в апреле опрошено 2906  учителей из 25 муниципальных образований Архангельской области)   </vt:lpstr>
      <vt:lpstr> ПРОФСОЮЗ-2020: права работников ОУ оперативно контролировались  профсоюзом , в том числе путем проведения общероссийских и областных мониторингов: </vt:lpstr>
      <vt:lpstr>Презентация PowerPoint</vt:lpstr>
      <vt:lpstr> ПРОФСОЮЗ-2020: эффективная совместная работа с властью в интересах людей </vt:lpstr>
      <vt:lpstr>ПРОФСОЮЗ-2020: эффективная совместная работа с властью в интересах людей</vt:lpstr>
      <vt:lpstr>Презентация PowerPoint</vt:lpstr>
      <vt:lpstr>ПРОФСОЮЗ-2020: помощь  в период действия ограничительных мер в связи   с коронавирусной инфекцией </vt:lpstr>
      <vt:lpstr>ПРОФСОЮЗ-2020: забота о здоровье</vt:lpstr>
      <vt:lpstr>ПРОФСОЮЗ-2020: помощь в сложное время</vt:lpstr>
      <vt:lpstr>ПРОФСОЮЗ-2020: охрана труда</vt:lpstr>
      <vt:lpstr>ПРОФСОЮЗ-2020: эффективная совместная работа с властью в интересах людей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SpecOrg</cp:lastModifiedBy>
  <cp:revision>64</cp:revision>
  <dcterms:created xsi:type="dcterms:W3CDTF">2019-02-21T15:01:25Z</dcterms:created>
  <dcterms:modified xsi:type="dcterms:W3CDTF">2020-08-28T08:35:51Z</dcterms:modified>
</cp:coreProperties>
</file>